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0" r:id="rId4"/>
  </p:sldMasterIdLst>
  <p:sldIdLst>
    <p:sldId id="256" r:id="rId5"/>
    <p:sldId id="304" r:id="rId6"/>
    <p:sldId id="311" r:id="rId7"/>
    <p:sldId id="259" r:id="rId8"/>
    <p:sldId id="288" r:id="rId9"/>
    <p:sldId id="282" r:id="rId10"/>
    <p:sldId id="258" r:id="rId11"/>
    <p:sldId id="283" r:id="rId12"/>
    <p:sldId id="287" r:id="rId13"/>
    <p:sldId id="289" r:id="rId14"/>
    <p:sldId id="299" r:id="rId15"/>
    <p:sldId id="300" r:id="rId16"/>
    <p:sldId id="301" r:id="rId17"/>
    <p:sldId id="310" r:id="rId18"/>
    <p:sldId id="285" r:id="rId19"/>
    <p:sldId id="290" r:id="rId20"/>
    <p:sldId id="291" r:id="rId21"/>
    <p:sldId id="292" r:id="rId22"/>
    <p:sldId id="293" r:id="rId23"/>
    <p:sldId id="303" r:id="rId24"/>
    <p:sldId id="298" r:id="rId25"/>
    <p:sldId id="306" r:id="rId26"/>
    <p:sldId id="305" r:id="rId27"/>
    <p:sldId id="307" r:id="rId28"/>
    <p:sldId id="308" r:id="rId29"/>
    <p:sldId id="286" r:id="rId30"/>
    <p:sldId id="284" r:id="rId31"/>
    <p:sldId id="309"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E6F9A4-CC86-4000-ADCF-C58AC6F48FE6}" v="9" dt="2024-05-10T03:11:01.6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98" d="100"/>
          <a:sy n="98" d="100"/>
        </p:scale>
        <p:origin x="90" y="2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2FE460-7BD7-477A-A43C-A2474DFA3443}" type="doc">
      <dgm:prSet loTypeId="urn:microsoft.com/office/officeart/2016/7/layout/VerticalSolidActionList" loCatId="List" qsTypeId="urn:microsoft.com/office/officeart/2005/8/quickstyle/simple1" qsCatId="simple" csTypeId="urn:microsoft.com/office/officeart/2005/8/colors/colorful2" csCatId="colorful"/>
      <dgm:spPr/>
      <dgm:t>
        <a:bodyPr/>
        <a:lstStyle/>
        <a:p>
          <a:endParaRPr lang="en-US"/>
        </a:p>
      </dgm:t>
    </dgm:pt>
    <dgm:pt modelId="{62707028-0ACC-4C7E-9FE6-3AA7D4A2A716}">
      <dgm:prSet/>
      <dgm:spPr/>
      <dgm:t>
        <a:bodyPr/>
        <a:lstStyle/>
        <a:p>
          <a:r>
            <a:rPr lang="en-US"/>
            <a:t>Understand</a:t>
          </a:r>
        </a:p>
      </dgm:t>
    </dgm:pt>
    <dgm:pt modelId="{7375B692-2D11-47EC-8B8E-B07184AA7B2D}" type="parTrans" cxnId="{CF2EF013-9836-422D-911A-CD97B1FD12A7}">
      <dgm:prSet/>
      <dgm:spPr/>
      <dgm:t>
        <a:bodyPr/>
        <a:lstStyle/>
        <a:p>
          <a:endParaRPr lang="en-US"/>
        </a:p>
      </dgm:t>
    </dgm:pt>
    <dgm:pt modelId="{F5760F8F-814E-46E9-B1F1-1831A3571083}" type="sibTrans" cxnId="{CF2EF013-9836-422D-911A-CD97B1FD12A7}">
      <dgm:prSet/>
      <dgm:spPr/>
      <dgm:t>
        <a:bodyPr/>
        <a:lstStyle/>
        <a:p>
          <a:endParaRPr lang="en-US"/>
        </a:p>
      </dgm:t>
    </dgm:pt>
    <dgm:pt modelId="{69EDA4D8-1335-4C5D-9D61-26B95F51CE24}">
      <dgm:prSet/>
      <dgm:spPr/>
      <dgm:t>
        <a:bodyPr/>
        <a:lstStyle/>
        <a:p>
          <a:r>
            <a:rPr lang="en-US"/>
            <a:t>Understand Development of Palliative Care CNS Role in Rural Palliative Care and its relation to the Palliative Care Strategy.</a:t>
          </a:r>
        </a:p>
      </dgm:t>
    </dgm:pt>
    <dgm:pt modelId="{5F7FA1DF-D5FC-4C82-A61C-732404CF2782}" type="parTrans" cxnId="{F7C4B4EC-87CE-4269-A5C3-CBDF83CC3AD4}">
      <dgm:prSet/>
      <dgm:spPr/>
      <dgm:t>
        <a:bodyPr/>
        <a:lstStyle/>
        <a:p>
          <a:endParaRPr lang="en-US"/>
        </a:p>
      </dgm:t>
    </dgm:pt>
    <dgm:pt modelId="{60D9B2A0-6E55-484C-8E08-852329490372}" type="sibTrans" cxnId="{F7C4B4EC-87CE-4269-A5C3-CBDF83CC3AD4}">
      <dgm:prSet/>
      <dgm:spPr/>
      <dgm:t>
        <a:bodyPr/>
        <a:lstStyle/>
        <a:p>
          <a:endParaRPr lang="en-US"/>
        </a:p>
      </dgm:t>
    </dgm:pt>
    <dgm:pt modelId="{2199793D-F774-48D8-945F-669614DE8B7B}">
      <dgm:prSet/>
      <dgm:spPr/>
      <dgm:t>
        <a:bodyPr/>
        <a:lstStyle/>
        <a:p>
          <a:r>
            <a:rPr lang="en-US"/>
            <a:t>Understand</a:t>
          </a:r>
        </a:p>
      </dgm:t>
    </dgm:pt>
    <dgm:pt modelId="{9065C911-8913-4250-94A8-2E1C07EEF396}" type="parTrans" cxnId="{16AD2E3E-94CC-4D18-A7E6-61E12AAFF159}">
      <dgm:prSet/>
      <dgm:spPr/>
      <dgm:t>
        <a:bodyPr/>
        <a:lstStyle/>
        <a:p>
          <a:endParaRPr lang="en-US"/>
        </a:p>
      </dgm:t>
    </dgm:pt>
    <dgm:pt modelId="{3E10CB2B-F72E-4FB8-8354-FDC27A80C1FA}" type="sibTrans" cxnId="{16AD2E3E-94CC-4D18-A7E6-61E12AAFF159}">
      <dgm:prSet/>
      <dgm:spPr/>
      <dgm:t>
        <a:bodyPr/>
        <a:lstStyle/>
        <a:p>
          <a:endParaRPr lang="en-US"/>
        </a:p>
      </dgm:t>
    </dgm:pt>
    <dgm:pt modelId="{FE179A7C-1556-4CC1-8479-595BF038594B}">
      <dgm:prSet/>
      <dgm:spPr/>
      <dgm:t>
        <a:bodyPr/>
        <a:lstStyle/>
        <a:p>
          <a:r>
            <a:rPr lang="en-US"/>
            <a:t>Understand relationship between Rural Palliative Care CNS and Hospice</a:t>
          </a:r>
        </a:p>
      </dgm:t>
    </dgm:pt>
    <dgm:pt modelId="{BA50BBEA-55C6-4729-8F9F-71D1C499D0AC}" type="parTrans" cxnId="{F5705B71-E594-4205-A79B-AE620DBE6D4D}">
      <dgm:prSet/>
      <dgm:spPr/>
      <dgm:t>
        <a:bodyPr/>
        <a:lstStyle/>
        <a:p>
          <a:endParaRPr lang="en-US"/>
        </a:p>
      </dgm:t>
    </dgm:pt>
    <dgm:pt modelId="{7921087F-B1EF-4080-A0A6-A48AE2E1BDE3}" type="sibTrans" cxnId="{F5705B71-E594-4205-A79B-AE620DBE6D4D}">
      <dgm:prSet/>
      <dgm:spPr/>
      <dgm:t>
        <a:bodyPr/>
        <a:lstStyle/>
        <a:p>
          <a:endParaRPr lang="en-US"/>
        </a:p>
      </dgm:t>
    </dgm:pt>
    <dgm:pt modelId="{B581FA0E-C5CF-4A35-89B3-BA2187BE25B5}">
      <dgm:prSet/>
      <dgm:spPr/>
      <dgm:t>
        <a:bodyPr/>
        <a:lstStyle/>
        <a:p>
          <a:r>
            <a:rPr lang="en-US"/>
            <a:t>Identify</a:t>
          </a:r>
        </a:p>
      </dgm:t>
    </dgm:pt>
    <dgm:pt modelId="{E173B16F-868B-4D74-B9B2-083C700AE1B4}" type="parTrans" cxnId="{288B021E-C31C-4BE2-88FA-9326551A5F2E}">
      <dgm:prSet/>
      <dgm:spPr/>
      <dgm:t>
        <a:bodyPr/>
        <a:lstStyle/>
        <a:p>
          <a:endParaRPr lang="en-US"/>
        </a:p>
      </dgm:t>
    </dgm:pt>
    <dgm:pt modelId="{771C05FC-6571-4491-B22D-18561BB98113}" type="sibTrans" cxnId="{288B021E-C31C-4BE2-88FA-9326551A5F2E}">
      <dgm:prSet/>
      <dgm:spPr/>
      <dgm:t>
        <a:bodyPr/>
        <a:lstStyle/>
        <a:p>
          <a:endParaRPr lang="en-US"/>
        </a:p>
      </dgm:t>
    </dgm:pt>
    <dgm:pt modelId="{14BD5FD5-F754-484E-86AF-4D29EA1CB163}">
      <dgm:prSet/>
      <dgm:spPr/>
      <dgm:t>
        <a:bodyPr/>
        <a:lstStyle/>
        <a:p>
          <a:r>
            <a:rPr lang="en-US"/>
            <a:t>Identify Geographical region Palliative Care CNS covers and services available</a:t>
          </a:r>
        </a:p>
      </dgm:t>
    </dgm:pt>
    <dgm:pt modelId="{5FEC19F4-8497-4308-AA1C-752AA3B89B10}" type="parTrans" cxnId="{D96536C5-1A20-4C53-957F-F7D8029CD228}">
      <dgm:prSet/>
      <dgm:spPr/>
      <dgm:t>
        <a:bodyPr/>
        <a:lstStyle/>
        <a:p>
          <a:endParaRPr lang="en-US"/>
        </a:p>
      </dgm:t>
    </dgm:pt>
    <dgm:pt modelId="{317219D5-E131-493A-906A-77DD2AD87297}" type="sibTrans" cxnId="{D96536C5-1A20-4C53-957F-F7D8029CD228}">
      <dgm:prSet/>
      <dgm:spPr/>
      <dgm:t>
        <a:bodyPr/>
        <a:lstStyle/>
        <a:p>
          <a:endParaRPr lang="en-US"/>
        </a:p>
      </dgm:t>
    </dgm:pt>
    <dgm:pt modelId="{98E75131-4465-49B8-A2E4-91EF727B52AD}">
      <dgm:prSet/>
      <dgm:spPr/>
      <dgm:t>
        <a:bodyPr/>
        <a:lstStyle/>
        <a:p>
          <a:r>
            <a:rPr lang="en-US"/>
            <a:t>Discuss</a:t>
          </a:r>
        </a:p>
      </dgm:t>
    </dgm:pt>
    <dgm:pt modelId="{CD2F2943-9F4C-48F8-8983-316844D9E4B4}" type="parTrans" cxnId="{AC90AD04-95BB-4F6D-B5B8-6FF780E22694}">
      <dgm:prSet/>
      <dgm:spPr/>
      <dgm:t>
        <a:bodyPr/>
        <a:lstStyle/>
        <a:p>
          <a:endParaRPr lang="en-US"/>
        </a:p>
      </dgm:t>
    </dgm:pt>
    <dgm:pt modelId="{5D39C30D-3008-4A13-8807-637905A3C08F}" type="sibTrans" cxnId="{AC90AD04-95BB-4F6D-B5B8-6FF780E22694}">
      <dgm:prSet/>
      <dgm:spPr/>
      <dgm:t>
        <a:bodyPr/>
        <a:lstStyle/>
        <a:p>
          <a:endParaRPr lang="en-US"/>
        </a:p>
      </dgm:t>
    </dgm:pt>
    <dgm:pt modelId="{0990A49F-4659-4823-B43F-3D57DC791838}">
      <dgm:prSet/>
      <dgm:spPr/>
      <dgm:t>
        <a:bodyPr/>
        <a:lstStyle/>
        <a:p>
          <a:r>
            <a:rPr lang="en-US"/>
            <a:t>Briefly discuss an initiative developed by District Nursing to provide a safer system of Syringe Driver Medication and prn Medication provision</a:t>
          </a:r>
        </a:p>
      </dgm:t>
    </dgm:pt>
    <dgm:pt modelId="{51A53DDC-7227-4250-AC95-979486EE32B3}" type="parTrans" cxnId="{382C6BAC-CBF3-47BE-825B-4C34479AB6D8}">
      <dgm:prSet/>
      <dgm:spPr/>
      <dgm:t>
        <a:bodyPr/>
        <a:lstStyle/>
        <a:p>
          <a:endParaRPr lang="en-US"/>
        </a:p>
      </dgm:t>
    </dgm:pt>
    <dgm:pt modelId="{70F051AC-77A6-4565-8DCB-043E9B761F74}" type="sibTrans" cxnId="{382C6BAC-CBF3-47BE-825B-4C34479AB6D8}">
      <dgm:prSet/>
      <dgm:spPr/>
      <dgm:t>
        <a:bodyPr/>
        <a:lstStyle/>
        <a:p>
          <a:endParaRPr lang="en-US"/>
        </a:p>
      </dgm:t>
    </dgm:pt>
    <dgm:pt modelId="{1991329E-7698-41FA-A92F-4B102B76F6A7}">
      <dgm:prSet/>
      <dgm:spPr/>
      <dgm:t>
        <a:bodyPr/>
        <a:lstStyle/>
        <a:p>
          <a:r>
            <a:rPr lang="en-US"/>
            <a:t>Discuss</a:t>
          </a:r>
        </a:p>
      </dgm:t>
    </dgm:pt>
    <dgm:pt modelId="{354CB742-7860-4D24-8B43-CC94D6873EA0}" type="parTrans" cxnId="{8FDA185B-6910-4D53-B28C-9916E12E6509}">
      <dgm:prSet/>
      <dgm:spPr/>
      <dgm:t>
        <a:bodyPr/>
        <a:lstStyle/>
        <a:p>
          <a:endParaRPr lang="en-US"/>
        </a:p>
      </dgm:t>
    </dgm:pt>
    <dgm:pt modelId="{24ADF41B-8273-4F10-9C82-52452FED9816}" type="sibTrans" cxnId="{8FDA185B-6910-4D53-B28C-9916E12E6509}">
      <dgm:prSet/>
      <dgm:spPr/>
      <dgm:t>
        <a:bodyPr/>
        <a:lstStyle/>
        <a:p>
          <a:endParaRPr lang="en-US"/>
        </a:p>
      </dgm:t>
    </dgm:pt>
    <dgm:pt modelId="{01ADAC98-D486-409E-B189-73CF705AF49A}">
      <dgm:prSet/>
      <dgm:spPr/>
      <dgm:t>
        <a:bodyPr/>
        <a:lstStyle/>
        <a:p>
          <a:r>
            <a:rPr lang="en-US"/>
            <a:t>Discuss 2 case studies to highlight how the role improves equity of care. </a:t>
          </a:r>
        </a:p>
      </dgm:t>
    </dgm:pt>
    <dgm:pt modelId="{31DA574E-C835-4D38-B700-26E60D13AFC2}" type="parTrans" cxnId="{D37BFE7F-48CC-4110-8CDD-433C90A2F657}">
      <dgm:prSet/>
      <dgm:spPr/>
      <dgm:t>
        <a:bodyPr/>
        <a:lstStyle/>
        <a:p>
          <a:endParaRPr lang="en-US"/>
        </a:p>
      </dgm:t>
    </dgm:pt>
    <dgm:pt modelId="{1F9A20ED-9F18-43C7-96FA-1B847FF911AE}" type="sibTrans" cxnId="{D37BFE7F-48CC-4110-8CDD-433C90A2F657}">
      <dgm:prSet/>
      <dgm:spPr/>
      <dgm:t>
        <a:bodyPr/>
        <a:lstStyle/>
        <a:p>
          <a:endParaRPr lang="en-US"/>
        </a:p>
      </dgm:t>
    </dgm:pt>
    <dgm:pt modelId="{AC11638D-6B25-49D3-B957-B07D461525B9}" type="pres">
      <dgm:prSet presAssocID="{FE2FE460-7BD7-477A-A43C-A2474DFA3443}" presName="Name0" presStyleCnt="0">
        <dgm:presLayoutVars>
          <dgm:dir/>
          <dgm:animLvl val="lvl"/>
          <dgm:resizeHandles val="exact"/>
        </dgm:presLayoutVars>
      </dgm:prSet>
      <dgm:spPr/>
    </dgm:pt>
    <dgm:pt modelId="{88D5E6DB-7990-42E5-97B4-6D22500A6FD1}" type="pres">
      <dgm:prSet presAssocID="{62707028-0ACC-4C7E-9FE6-3AA7D4A2A716}" presName="linNode" presStyleCnt="0"/>
      <dgm:spPr/>
    </dgm:pt>
    <dgm:pt modelId="{B9914738-B976-4E47-A6E5-2A9C31C56AAB}" type="pres">
      <dgm:prSet presAssocID="{62707028-0ACC-4C7E-9FE6-3AA7D4A2A716}" presName="parentText" presStyleLbl="alignNode1" presStyleIdx="0" presStyleCnt="5">
        <dgm:presLayoutVars>
          <dgm:chMax val="1"/>
          <dgm:bulletEnabled/>
        </dgm:presLayoutVars>
      </dgm:prSet>
      <dgm:spPr/>
    </dgm:pt>
    <dgm:pt modelId="{5D606839-1DEC-4E3A-8308-306CE36F8FBE}" type="pres">
      <dgm:prSet presAssocID="{62707028-0ACC-4C7E-9FE6-3AA7D4A2A716}" presName="descendantText" presStyleLbl="alignAccFollowNode1" presStyleIdx="0" presStyleCnt="5">
        <dgm:presLayoutVars>
          <dgm:bulletEnabled/>
        </dgm:presLayoutVars>
      </dgm:prSet>
      <dgm:spPr/>
    </dgm:pt>
    <dgm:pt modelId="{109155D9-1752-49AF-A7ED-4FC951E654C5}" type="pres">
      <dgm:prSet presAssocID="{F5760F8F-814E-46E9-B1F1-1831A3571083}" presName="sp" presStyleCnt="0"/>
      <dgm:spPr/>
    </dgm:pt>
    <dgm:pt modelId="{A5B38A11-9390-49FE-8EC8-6F4475BD63D6}" type="pres">
      <dgm:prSet presAssocID="{2199793D-F774-48D8-945F-669614DE8B7B}" presName="linNode" presStyleCnt="0"/>
      <dgm:spPr/>
    </dgm:pt>
    <dgm:pt modelId="{8FBED12C-E295-4881-B797-FC5AA249063B}" type="pres">
      <dgm:prSet presAssocID="{2199793D-F774-48D8-945F-669614DE8B7B}" presName="parentText" presStyleLbl="alignNode1" presStyleIdx="1" presStyleCnt="5">
        <dgm:presLayoutVars>
          <dgm:chMax val="1"/>
          <dgm:bulletEnabled/>
        </dgm:presLayoutVars>
      </dgm:prSet>
      <dgm:spPr/>
    </dgm:pt>
    <dgm:pt modelId="{554C4589-7545-49DB-B7DE-1BBC31788737}" type="pres">
      <dgm:prSet presAssocID="{2199793D-F774-48D8-945F-669614DE8B7B}" presName="descendantText" presStyleLbl="alignAccFollowNode1" presStyleIdx="1" presStyleCnt="5">
        <dgm:presLayoutVars>
          <dgm:bulletEnabled/>
        </dgm:presLayoutVars>
      </dgm:prSet>
      <dgm:spPr/>
    </dgm:pt>
    <dgm:pt modelId="{811966C3-4639-45AA-BDBA-C0CBBC1C4A09}" type="pres">
      <dgm:prSet presAssocID="{3E10CB2B-F72E-4FB8-8354-FDC27A80C1FA}" presName="sp" presStyleCnt="0"/>
      <dgm:spPr/>
    </dgm:pt>
    <dgm:pt modelId="{5F8D75F0-11D0-437D-89E8-103892747923}" type="pres">
      <dgm:prSet presAssocID="{B581FA0E-C5CF-4A35-89B3-BA2187BE25B5}" presName="linNode" presStyleCnt="0"/>
      <dgm:spPr/>
    </dgm:pt>
    <dgm:pt modelId="{8F00AEB6-BEC4-4E1E-A030-1FCEC219C4D9}" type="pres">
      <dgm:prSet presAssocID="{B581FA0E-C5CF-4A35-89B3-BA2187BE25B5}" presName="parentText" presStyleLbl="alignNode1" presStyleIdx="2" presStyleCnt="5">
        <dgm:presLayoutVars>
          <dgm:chMax val="1"/>
          <dgm:bulletEnabled/>
        </dgm:presLayoutVars>
      </dgm:prSet>
      <dgm:spPr/>
    </dgm:pt>
    <dgm:pt modelId="{C72831C4-0930-4FA4-9FCC-59908750917C}" type="pres">
      <dgm:prSet presAssocID="{B581FA0E-C5CF-4A35-89B3-BA2187BE25B5}" presName="descendantText" presStyleLbl="alignAccFollowNode1" presStyleIdx="2" presStyleCnt="5">
        <dgm:presLayoutVars>
          <dgm:bulletEnabled/>
        </dgm:presLayoutVars>
      </dgm:prSet>
      <dgm:spPr/>
    </dgm:pt>
    <dgm:pt modelId="{52D9FCCD-CA24-4627-9617-193CC45F5959}" type="pres">
      <dgm:prSet presAssocID="{771C05FC-6571-4491-B22D-18561BB98113}" presName="sp" presStyleCnt="0"/>
      <dgm:spPr/>
    </dgm:pt>
    <dgm:pt modelId="{BBB4857C-8B18-42BD-AF46-4AFD3993537F}" type="pres">
      <dgm:prSet presAssocID="{98E75131-4465-49B8-A2E4-91EF727B52AD}" presName="linNode" presStyleCnt="0"/>
      <dgm:spPr/>
    </dgm:pt>
    <dgm:pt modelId="{DF3C11B0-BD4C-4B86-A606-174F63E57F1D}" type="pres">
      <dgm:prSet presAssocID="{98E75131-4465-49B8-A2E4-91EF727B52AD}" presName="parentText" presStyleLbl="alignNode1" presStyleIdx="3" presStyleCnt="5">
        <dgm:presLayoutVars>
          <dgm:chMax val="1"/>
          <dgm:bulletEnabled/>
        </dgm:presLayoutVars>
      </dgm:prSet>
      <dgm:spPr/>
    </dgm:pt>
    <dgm:pt modelId="{25DFA8E8-CD63-47E2-80F8-D2AF4B16049D}" type="pres">
      <dgm:prSet presAssocID="{98E75131-4465-49B8-A2E4-91EF727B52AD}" presName="descendantText" presStyleLbl="alignAccFollowNode1" presStyleIdx="3" presStyleCnt="5">
        <dgm:presLayoutVars>
          <dgm:bulletEnabled/>
        </dgm:presLayoutVars>
      </dgm:prSet>
      <dgm:spPr/>
    </dgm:pt>
    <dgm:pt modelId="{08FBD1D6-B645-4E0F-AE67-8780D734C029}" type="pres">
      <dgm:prSet presAssocID="{5D39C30D-3008-4A13-8807-637905A3C08F}" presName="sp" presStyleCnt="0"/>
      <dgm:spPr/>
    </dgm:pt>
    <dgm:pt modelId="{31D2ACA4-C968-4A47-83A8-3294A6FC083F}" type="pres">
      <dgm:prSet presAssocID="{1991329E-7698-41FA-A92F-4B102B76F6A7}" presName="linNode" presStyleCnt="0"/>
      <dgm:spPr/>
    </dgm:pt>
    <dgm:pt modelId="{AFBA57D0-2634-43C9-B5F0-4C304335067B}" type="pres">
      <dgm:prSet presAssocID="{1991329E-7698-41FA-A92F-4B102B76F6A7}" presName="parentText" presStyleLbl="alignNode1" presStyleIdx="4" presStyleCnt="5">
        <dgm:presLayoutVars>
          <dgm:chMax val="1"/>
          <dgm:bulletEnabled/>
        </dgm:presLayoutVars>
      </dgm:prSet>
      <dgm:spPr/>
    </dgm:pt>
    <dgm:pt modelId="{173F136A-C829-471D-AE5A-CE2739F8C789}" type="pres">
      <dgm:prSet presAssocID="{1991329E-7698-41FA-A92F-4B102B76F6A7}" presName="descendantText" presStyleLbl="alignAccFollowNode1" presStyleIdx="4" presStyleCnt="5">
        <dgm:presLayoutVars>
          <dgm:bulletEnabled/>
        </dgm:presLayoutVars>
      </dgm:prSet>
      <dgm:spPr/>
    </dgm:pt>
  </dgm:ptLst>
  <dgm:cxnLst>
    <dgm:cxn modelId="{AC90AD04-95BB-4F6D-B5B8-6FF780E22694}" srcId="{FE2FE460-7BD7-477A-A43C-A2474DFA3443}" destId="{98E75131-4465-49B8-A2E4-91EF727B52AD}" srcOrd="3" destOrd="0" parTransId="{CD2F2943-9F4C-48F8-8983-316844D9E4B4}" sibTransId="{5D39C30D-3008-4A13-8807-637905A3C08F}"/>
    <dgm:cxn modelId="{B8394808-EBE6-41EC-A74B-F34FF755185A}" type="presOf" srcId="{98E75131-4465-49B8-A2E4-91EF727B52AD}" destId="{DF3C11B0-BD4C-4B86-A606-174F63E57F1D}" srcOrd="0" destOrd="0" presId="urn:microsoft.com/office/officeart/2016/7/layout/VerticalSolidActionList"/>
    <dgm:cxn modelId="{CEA1880E-E6AE-4AC7-B240-7534C5B600C9}" type="presOf" srcId="{62707028-0ACC-4C7E-9FE6-3AA7D4A2A716}" destId="{B9914738-B976-4E47-A6E5-2A9C31C56AAB}" srcOrd="0" destOrd="0" presId="urn:microsoft.com/office/officeart/2016/7/layout/VerticalSolidActionList"/>
    <dgm:cxn modelId="{A814F60E-F62C-46B7-9D61-E675EFDAF98B}" type="presOf" srcId="{FE179A7C-1556-4CC1-8479-595BF038594B}" destId="{554C4589-7545-49DB-B7DE-1BBC31788737}" srcOrd="0" destOrd="0" presId="urn:microsoft.com/office/officeart/2016/7/layout/VerticalSolidActionList"/>
    <dgm:cxn modelId="{00596E10-8C51-4941-A4A9-1B9209C4358A}" type="presOf" srcId="{01ADAC98-D486-409E-B189-73CF705AF49A}" destId="{173F136A-C829-471D-AE5A-CE2739F8C789}" srcOrd="0" destOrd="0" presId="urn:microsoft.com/office/officeart/2016/7/layout/VerticalSolidActionList"/>
    <dgm:cxn modelId="{CF2EF013-9836-422D-911A-CD97B1FD12A7}" srcId="{FE2FE460-7BD7-477A-A43C-A2474DFA3443}" destId="{62707028-0ACC-4C7E-9FE6-3AA7D4A2A716}" srcOrd="0" destOrd="0" parTransId="{7375B692-2D11-47EC-8B8E-B07184AA7B2D}" sibTransId="{F5760F8F-814E-46E9-B1F1-1831A3571083}"/>
    <dgm:cxn modelId="{288B021E-C31C-4BE2-88FA-9326551A5F2E}" srcId="{FE2FE460-7BD7-477A-A43C-A2474DFA3443}" destId="{B581FA0E-C5CF-4A35-89B3-BA2187BE25B5}" srcOrd="2" destOrd="0" parTransId="{E173B16F-868B-4D74-B9B2-083C700AE1B4}" sibTransId="{771C05FC-6571-4491-B22D-18561BB98113}"/>
    <dgm:cxn modelId="{16AD2E3E-94CC-4D18-A7E6-61E12AAFF159}" srcId="{FE2FE460-7BD7-477A-A43C-A2474DFA3443}" destId="{2199793D-F774-48D8-945F-669614DE8B7B}" srcOrd="1" destOrd="0" parTransId="{9065C911-8913-4250-94A8-2E1C07EEF396}" sibTransId="{3E10CB2B-F72E-4FB8-8354-FDC27A80C1FA}"/>
    <dgm:cxn modelId="{8FDA185B-6910-4D53-B28C-9916E12E6509}" srcId="{FE2FE460-7BD7-477A-A43C-A2474DFA3443}" destId="{1991329E-7698-41FA-A92F-4B102B76F6A7}" srcOrd="4" destOrd="0" parTransId="{354CB742-7860-4D24-8B43-CC94D6873EA0}" sibTransId="{24ADF41B-8273-4F10-9C82-52452FED9816}"/>
    <dgm:cxn modelId="{97222545-7846-49B4-89C3-400AC1AE5CC4}" type="presOf" srcId="{2199793D-F774-48D8-945F-669614DE8B7B}" destId="{8FBED12C-E295-4881-B797-FC5AA249063B}" srcOrd="0" destOrd="0" presId="urn:microsoft.com/office/officeart/2016/7/layout/VerticalSolidActionList"/>
    <dgm:cxn modelId="{5D62D648-EF91-480C-88CF-93CA071DFF8A}" type="presOf" srcId="{B581FA0E-C5CF-4A35-89B3-BA2187BE25B5}" destId="{8F00AEB6-BEC4-4E1E-A030-1FCEC219C4D9}" srcOrd="0" destOrd="0" presId="urn:microsoft.com/office/officeart/2016/7/layout/VerticalSolidActionList"/>
    <dgm:cxn modelId="{F5705B71-E594-4205-A79B-AE620DBE6D4D}" srcId="{2199793D-F774-48D8-945F-669614DE8B7B}" destId="{FE179A7C-1556-4CC1-8479-595BF038594B}" srcOrd="0" destOrd="0" parTransId="{BA50BBEA-55C6-4729-8F9F-71D1C499D0AC}" sibTransId="{7921087F-B1EF-4080-A0A6-A48AE2E1BDE3}"/>
    <dgm:cxn modelId="{D37BFE7F-48CC-4110-8CDD-433C90A2F657}" srcId="{1991329E-7698-41FA-A92F-4B102B76F6A7}" destId="{01ADAC98-D486-409E-B189-73CF705AF49A}" srcOrd="0" destOrd="0" parTransId="{31DA574E-C835-4D38-B700-26E60D13AFC2}" sibTransId="{1F9A20ED-9F18-43C7-96FA-1B847FF911AE}"/>
    <dgm:cxn modelId="{67AB2492-7DE8-4FCD-B351-1AA15882C532}" type="presOf" srcId="{14BD5FD5-F754-484E-86AF-4D29EA1CB163}" destId="{C72831C4-0930-4FA4-9FCC-59908750917C}" srcOrd="0" destOrd="0" presId="urn:microsoft.com/office/officeart/2016/7/layout/VerticalSolidActionList"/>
    <dgm:cxn modelId="{382C6BAC-CBF3-47BE-825B-4C34479AB6D8}" srcId="{98E75131-4465-49B8-A2E4-91EF727B52AD}" destId="{0990A49F-4659-4823-B43F-3D57DC791838}" srcOrd="0" destOrd="0" parTransId="{51A53DDC-7227-4250-AC95-979486EE32B3}" sibTransId="{70F051AC-77A6-4565-8DCB-043E9B761F74}"/>
    <dgm:cxn modelId="{8256D5B4-8426-44A9-8547-DA96E3F2237A}" type="presOf" srcId="{FE2FE460-7BD7-477A-A43C-A2474DFA3443}" destId="{AC11638D-6B25-49D3-B957-B07D461525B9}" srcOrd="0" destOrd="0" presId="urn:microsoft.com/office/officeart/2016/7/layout/VerticalSolidActionList"/>
    <dgm:cxn modelId="{E89B75B6-9A73-40F6-B510-7A035A034035}" type="presOf" srcId="{0990A49F-4659-4823-B43F-3D57DC791838}" destId="{25DFA8E8-CD63-47E2-80F8-D2AF4B16049D}" srcOrd="0" destOrd="0" presId="urn:microsoft.com/office/officeart/2016/7/layout/VerticalSolidActionList"/>
    <dgm:cxn modelId="{A669AFC3-E6E4-4C9A-9020-F884AF33E227}" type="presOf" srcId="{1991329E-7698-41FA-A92F-4B102B76F6A7}" destId="{AFBA57D0-2634-43C9-B5F0-4C304335067B}" srcOrd="0" destOrd="0" presId="urn:microsoft.com/office/officeart/2016/7/layout/VerticalSolidActionList"/>
    <dgm:cxn modelId="{D96536C5-1A20-4C53-957F-F7D8029CD228}" srcId="{B581FA0E-C5CF-4A35-89B3-BA2187BE25B5}" destId="{14BD5FD5-F754-484E-86AF-4D29EA1CB163}" srcOrd="0" destOrd="0" parTransId="{5FEC19F4-8497-4308-AA1C-752AA3B89B10}" sibTransId="{317219D5-E131-493A-906A-77DD2AD87297}"/>
    <dgm:cxn modelId="{F7C4B4EC-87CE-4269-A5C3-CBDF83CC3AD4}" srcId="{62707028-0ACC-4C7E-9FE6-3AA7D4A2A716}" destId="{69EDA4D8-1335-4C5D-9D61-26B95F51CE24}" srcOrd="0" destOrd="0" parTransId="{5F7FA1DF-D5FC-4C82-A61C-732404CF2782}" sibTransId="{60D9B2A0-6E55-484C-8E08-852329490372}"/>
    <dgm:cxn modelId="{9A2DECF0-70EB-4B84-9DE8-9C6DA724EE00}" type="presOf" srcId="{69EDA4D8-1335-4C5D-9D61-26B95F51CE24}" destId="{5D606839-1DEC-4E3A-8308-306CE36F8FBE}" srcOrd="0" destOrd="0" presId="urn:microsoft.com/office/officeart/2016/7/layout/VerticalSolidActionList"/>
    <dgm:cxn modelId="{FD03D62C-EBD0-41D4-8F45-8FBC0B71D5C2}" type="presParOf" srcId="{AC11638D-6B25-49D3-B957-B07D461525B9}" destId="{88D5E6DB-7990-42E5-97B4-6D22500A6FD1}" srcOrd="0" destOrd="0" presId="urn:microsoft.com/office/officeart/2016/7/layout/VerticalSolidActionList"/>
    <dgm:cxn modelId="{380F6096-9CFB-4D84-A030-942B853D6163}" type="presParOf" srcId="{88D5E6DB-7990-42E5-97B4-6D22500A6FD1}" destId="{B9914738-B976-4E47-A6E5-2A9C31C56AAB}" srcOrd="0" destOrd="0" presId="urn:microsoft.com/office/officeart/2016/7/layout/VerticalSolidActionList"/>
    <dgm:cxn modelId="{2A1FCA31-85D3-4437-898F-460ED6A91297}" type="presParOf" srcId="{88D5E6DB-7990-42E5-97B4-6D22500A6FD1}" destId="{5D606839-1DEC-4E3A-8308-306CE36F8FBE}" srcOrd="1" destOrd="0" presId="urn:microsoft.com/office/officeart/2016/7/layout/VerticalSolidActionList"/>
    <dgm:cxn modelId="{F03D829E-6378-4856-9D36-74E014B93FA0}" type="presParOf" srcId="{AC11638D-6B25-49D3-B957-B07D461525B9}" destId="{109155D9-1752-49AF-A7ED-4FC951E654C5}" srcOrd="1" destOrd="0" presId="urn:microsoft.com/office/officeart/2016/7/layout/VerticalSolidActionList"/>
    <dgm:cxn modelId="{A015CC3D-0AF2-45E2-8337-8922EB8ED6BD}" type="presParOf" srcId="{AC11638D-6B25-49D3-B957-B07D461525B9}" destId="{A5B38A11-9390-49FE-8EC8-6F4475BD63D6}" srcOrd="2" destOrd="0" presId="urn:microsoft.com/office/officeart/2016/7/layout/VerticalSolidActionList"/>
    <dgm:cxn modelId="{D3415230-2EDE-4A8B-A43C-C7298C0E86E8}" type="presParOf" srcId="{A5B38A11-9390-49FE-8EC8-6F4475BD63D6}" destId="{8FBED12C-E295-4881-B797-FC5AA249063B}" srcOrd="0" destOrd="0" presId="urn:microsoft.com/office/officeart/2016/7/layout/VerticalSolidActionList"/>
    <dgm:cxn modelId="{102117EE-EC8E-4F33-A953-EC4504364DE4}" type="presParOf" srcId="{A5B38A11-9390-49FE-8EC8-6F4475BD63D6}" destId="{554C4589-7545-49DB-B7DE-1BBC31788737}" srcOrd="1" destOrd="0" presId="urn:microsoft.com/office/officeart/2016/7/layout/VerticalSolidActionList"/>
    <dgm:cxn modelId="{F8B31078-C7E2-445F-BE72-A2C44EA214C5}" type="presParOf" srcId="{AC11638D-6B25-49D3-B957-B07D461525B9}" destId="{811966C3-4639-45AA-BDBA-C0CBBC1C4A09}" srcOrd="3" destOrd="0" presId="urn:microsoft.com/office/officeart/2016/7/layout/VerticalSolidActionList"/>
    <dgm:cxn modelId="{CCD13693-71BF-4B39-A481-2E3D45E0A8C2}" type="presParOf" srcId="{AC11638D-6B25-49D3-B957-B07D461525B9}" destId="{5F8D75F0-11D0-437D-89E8-103892747923}" srcOrd="4" destOrd="0" presId="urn:microsoft.com/office/officeart/2016/7/layout/VerticalSolidActionList"/>
    <dgm:cxn modelId="{DA071750-DA16-4A9E-9E50-CD0F26759C4D}" type="presParOf" srcId="{5F8D75F0-11D0-437D-89E8-103892747923}" destId="{8F00AEB6-BEC4-4E1E-A030-1FCEC219C4D9}" srcOrd="0" destOrd="0" presId="urn:microsoft.com/office/officeart/2016/7/layout/VerticalSolidActionList"/>
    <dgm:cxn modelId="{F1C78D7E-4584-4047-9534-15428D3D84A7}" type="presParOf" srcId="{5F8D75F0-11D0-437D-89E8-103892747923}" destId="{C72831C4-0930-4FA4-9FCC-59908750917C}" srcOrd="1" destOrd="0" presId="urn:microsoft.com/office/officeart/2016/7/layout/VerticalSolidActionList"/>
    <dgm:cxn modelId="{1A7A8FB2-F4F0-4849-A4B0-6C9C7CCA5F68}" type="presParOf" srcId="{AC11638D-6B25-49D3-B957-B07D461525B9}" destId="{52D9FCCD-CA24-4627-9617-193CC45F5959}" srcOrd="5" destOrd="0" presId="urn:microsoft.com/office/officeart/2016/7/layout/VerticalSolidActionList"/>
    <dgm:cxn modelId="{EF763643-C5B2-4C12-BBD0-18CA5B3C88EC}" type="presParOf" srcId="{AC11638D-6B25-49D3-B957-B07D461525B9}" destId="{BBB4857C-8B18-42BD-AF46-4AFD3993537F}" srcOrd="6" destOrd="0" presId="urn:microsoft.com/office/officeart/2016/7/layout/VerticalSolidActionList"/>
    <dgm:cxn modelId="{31D91472-5FC7-4052-AB5B-703800539D3A}" type="presParOf" srcId="{BBB4857C-8B18-42BD-AF46-4AFD3993537F}" destId="{DF3C11B0-BD4C-4B86-A606-174F63E57F1D}" srcOrd="0" destOrd="0" presId="urn:microsoft.com/office/officeart/2016/7/layout/VerticalSolidActionList"/>
    <dgm:cxn modelId="{FC57C0EE-F610-408B-90FD-2DFAA0A868D5}" type="presParOf" srcId="{BBB4857C-8B18-42BD-AF46-4AFD3993537F}" destId="{25DFA8E8-CD63-47E2-80F8-D2AF4B16049D}" srcOrd="1" destOrd="0" presId="urn:microsoft.com/office/officeart/2016/7/layout/VerticalSolidActionList"/>
    <dgm:cxn modelId="{E5426D63-8339-4AB5-9055-348E420751F4}" type="presParOf" srcId="{AC11638D-6B25-49D3-B957-B07D461525B9}" destId="{08FBD1D6-B645-4E0F-AE67-8780D734C029}" srcOrd="7" destOrd="0" presId="urn:microsoft.com/office/officeart/2016/7/layout/VerticalSolidActionList"/>
    <dgm:cxn modelId="{EF904A96-38B1-4A14-9CAD-BD1A9191291D}" type="presParOf" srcId="{AC11638D-6B25-49D3-B957-B07D461525B9}" destId="{31D2ACA4-C968-4A47-83A8-3294A6FC083F}" srcOrd="8" destOrd="0" presId="urn:microsoft.com/office/officeart/2016/7/layout/VerticalSolidActionList"/>
    <dgm:cxn modelId="{EA1A618B-EDCB-46EB-A460-EC77F4B34404}" type="presParOf" srcId="{31D2ACA4-C968-4A47-83A8-3294A6FC083F}" destId="{AFBA57D0-2634-43C9-B5F0-4C304335067B}" srcOrd="0" destOrd="0" presId="urn:microsoft.com/office/officeart/2016/7/layout/VerticalSolidActionList"/>
    <dgm:cxn modelId="{499C9649-1CDB-4A3C-AB89-D5B42A5E3760}" type="presParOf" srcId="{31D2ACA4-C968-4A47-83A8-3294A6FC083F}" destId="{173F136A-C829-471D-AE5A-CE2739F8C789}"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06839-1DEC-4E3A-8308-306CE36F8FBE}">
      <dsp:nvSpPr>
        <dsp:cNvPr id="0" name=""/>
        <dsp:cNvSpPr/>
      </dsp:nvSpPr>
      <dsp:spPr>
        <a:xfrm>
          <a:off x="1238091" y="2072"/>
          <a:ext cx="4952367" cy="909268"/>
        </a:xfrm>
        <a:prstGeom prst="rect">
          <a:avLst/>
        </a:prstGeom>
        <a:solidFill>
          <a:schemeClr val="accent2">
            <a:tint val="40000"/>
            <a:alpha val="90000"/>
            <a:hueOff val="0"/>
            <a:satOff val="0"/>
            <a:lumOff val="0"/>
            <a:alphaOff val="0"/>
          </a:schemeClr>
        </a:solidFill>
        <a:ln w="1587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90" tIns="230954" rIns="96090" bIns="230954" numCol="1" spcCol="1270" anchor="ctr" anchorCtr="0">
          <a:noAutofit/>
        </a:bodyPr>
        <a:lstStyle/>
        <a:p>
          <a:pPr marL="0" lvl="0" indent="0" algn="l" defTabSz="488950">
            <a:lnSpc>
              <a:spcPct val="90000"/>
            </a:lnSpc>
            <a:spcBef>
              <a:spcPct val="0"/>
            </a:spcBef>
            <a:spcAft>
              <a:spcPct val="35000"/>
            </a:spcAft>
            <a:buNone/>
          </a:pPr>
          <a:r>
            <a:rPr lang="en-US" sz="1100" kern="1200"/>
            <a:t>Understand Development of Palliative Care CNS Role in Rural Palliative Care and its relation to the Palliative Care Strategy.</a:t>
          </a:r>
        </a:p>
      </dsp:txBody>
      <dsp:txXfrm>
        <a:off x="1238091" y="2072"/>
        <a:ext cx="4952367" cy="909268"/>
      </dsp:txXfrm>
    </dsp:sp>
    <dsp:sp modelId="{B9914738-B976-4E47-A6E5-2A9C31C56AAB}">
      <dsp:nvSpPr>
        <dsp:cNvPr id="0" name=""/>
        <dsp:cNvSpPr/>
      </dsp:nvSpPr>
      <dsp:spPr>
        <a:xfrm>
          <a:off x="0" y="2072"/>
          <a:ext cx="1238091" cy="909268"/>
        </a:xfrm>
        <a:prstGeom prst="rect">
          <a:avLst/>
        </a:prstGeom>
        <a:solidFill>
          <a:schemeClr val="accent2">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16" tIns="89816" rIns="65516" bIns="89816" numCol="1" spcCol="1270" anchor="ctr" anchorCtr="0">
          <a:noAutofit/>
        </a:bodyPr>
        <a:lstStyle/>
        <a:p>
          <a:pPr marL="0" lvl="0" indent="0" algn="ctr" defTabSz="622300">
            <a:lnSpc>
              <a:spcPct val="90000"/>
            </a:lnSpc>
            <a:spcBef>
              <a:spcPct val="0"/>
            </a:spcBef>
            <a:spcAft>
              <a:spcPct val="35000"/>
            </a:spcAft>
            <a:buNone/>
          </a:pPr>
          <a:r>
            <a:rPr lang="en-US" sz="1400" kern="1200"/>
            <a:t>Understand</a:t>
          </a:r>
        </a:p>
      </dsp:txBody>
      <dsp:txXfrm>
        <a:off x="0" y="2072"/>
        <a:ext cx="1238091" cy="909268"/>
      </dsp:txXfrm>
    </dsp:sp>
    <dsp:sp modelId="{554C4589-7545-49DB-B7DE-1BBC31788737}">
      <dsp:nvSpPr>
        <dsp:cNvPr id="0" name=""/>
        <dsp:cNvSpPr/>
      </dsp:nvSpPr>
      <dsp:spPr>
        <a:xfrm>
          <a:off x="1238091" y="965897"/>
          <a:ext cx="4952367" cy="909268"/>
        </a:xfrm>
        <a:prstGeom prst="rect">
          <a:avLst/>
        </a:prstGeom>
        <a:solidFill>
          <a:schemeClr val="accent2">
            <a:tint val="40000"/>
            <a:alpha val="90000"/>
            <a:hueOff val="-2458362"/>
            <a:satOff val="-1441"/>
            <a:lumOff val="-179"/>
            <a:alphaOff val="0"/>
          </a:schemeClr>
        </a:solidFill>
        <a:ln w="15875" cap="rnd" cmpd="sng" algn="ctr">
          <a:solidFill>
            <a:schemeClr val="accent2">
              <a:tint val="40000"/>
              <a:alpha val="90000"/>
              <a:hueOff val="-2458362"/>
              <a:satOff val="-1441"/>
              <a:lumOff val="-17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90" tIns="230954" rIns="96090" bIns="230954" numCol="1" spcCol="1270" anchor="ctr" anchorCtr="0">
          <a:noAutofit/>
        </a:bodyPr>
        <a:lstStyle/>
        <a:p>
          <a:pPr marL="0" lvl="0" indent="0" algn="l" defTabSz="488950">
            <a:lnSpc>
              <a:spcPct val="90000"/>
            </a:lnSpc>
            <a:spcBef>
              <a:spcPct val="0"/>
            </a:spcBef>
            <a:spcAft>
              <a:spcPct val="35000"/>
            </a:spcAft>
            <a:buNone/>
          </a:pPr>
          <a:r>
            <a:rPr lang="en-US" sz="1100" kern="1200"/>
            <a:t>Understand relationship between Rural Palliative Care CNS and Hospice</a:t>
          </a:r>
        </a:p>
      </dsp:txBody>
      <dsp:txXfrm>
        <a:off x="1238091" y="965897"/>
        <a:ext cx="4952367" cy="909268"/>
      </dsp:txXfrm>
    </dsp:sp>
    <dsp:sp modelId="{8FBED12C-E295-4881-B797-FC5AA249063B}">
      <dsp:nvSpPr>
        <dsp:cNvPr id="0" name=""/>
        <dsp:cNvSpPr/>
      </dsp:nvSpPr>
      <dsp:spPr>
        <a:xfrm>
          <a:off x="0" y="965897"/>
          <a:ext cx="1238091" cy="909268"/>
        </a:xfrm>
        <a:prstGeom prst="rect">
          <a:avLst/>
        </a:prstGeom>
        <a:solidFill>
          <a:schemeClr val="accent2">
            <a:hueOff val="-2188608"/>
            <a:satOff val="-1975"/>
            <a:lumOff val="-440"/>
            <a:alphaOff val="0"/>
          </a:schemeClr>
        </a:solidFill>
        <a:ln w="15875" cap="rnd" cmpd="sng" algn="ctr">
          <a:solidFill>
            <a:schemeClr val="accent2">
              <a:hueOff val="-2188608"/>
              <a:satOff val="-1975"/>
              <a:lumOff val="-44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16" tIns="89816" rIns="65516" bIns="89816" numCol="1" spcCol="1270" anchor="ctr" anchorCtr="0">
          <a:noAutofit/>
        </a:bodyPr>
        <a:lstStyle/>
        <a:p>
          <a:pPr marL="0" lvl="0" indent="0" algn="ctr" defTabSz="622300">
            <a:lnSpc>
              <a:spcPct val="90000"/>
            </a:lnSpc>
            <a:spcBef>
              <a:spcPct val="0"/>
            </a:spcBef>
            <a:spcAft>
              <a:spcPct val="35000"/>
            </a:spcAft>
            <a:buNone/>
          </a:pPr>
          <a:r>
            <a:rPr lang="en-US" sz="1400" kern="1200"/>
            <a:t>Understand</a:t>
          </a:r>
        </a:p>
      </dsp:txBody>
      <dsp:txXfrm>
        <a:off x="0" y="965897"/>
        <a:ext cx="1238091" cy="909268"/>
      </dsp:txXfrm>
    </dsp:sp>
    <dsp:sp modelId="{C72831C4-0930-4FA4-9FCC-59908750917C}">
      <dsp:nvSpPr>
        <dsp:cNvPr id="0" name=""/>
        <dsp:cNvSpPr/>
      </dsp:nvSpPr>
      <dsp:spPr>
        <a:xfrm>
          <a:off x="1238091" y="1929722"/>
          <a:ext cx="4952367" cy="909268"/>
        </a:xfrm>
        <a:prstGeom prst="rect">
          <a:avLst/>
        </a:prstGeom>
        <a:solidFill>
          <a:schemeClr val="accent2">
            <a:tint val="40000"/>
            <a:alpha val="90000"/>
            <a:hueOff val="-4916723"/>
            <a:satOff val="-2883"/>
            <a:lumOff val="-359"/>
            <a:alphaOff val="0"/>
          </a:schemeClr>
        </a:solidFill>
        <a:ln w="15875" cap="rnd" cmpd="sng" algn="ctr">
          <a:solidFill>
            <a:schemeClr val="accent2">
              <a:tint val="40000"/>
              <a:alpha val="90000"/>
              <a:hueOff val="-4916723"/>
              <a:satOff val="-2883"/>
              <a:lumOff val="-3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90" tIns="230954" rIns="96090" bIns="230954" numCol="1" spcCol="1270" anchor="ctr" anchorCtr="0">
          <a:noAutofit/>
        </a:bodyPr>
        <a:lstStyle/>
        <a:p>
          <a:pPr marL="0" lvl="0" indent="0" algn="l" defTabSz="488950">
            <a:lnSpc>
              <a:spcPct val="90000"/>
            </a:lnSpc>
            <a:spcBef>
              <a:spcPct val="0"/>
            </a:spcBef>
            <a:spcAft>
              <a:spcPct val="35000"/>
            </a:spcAft>
            <a:buNone/>
          </a:pPr>
          <a:r>
            <a:rPr lang="en-US" sz="1100" kern="1200"/>
            <a:t>Identify Geographical region Palliative Care CNS covers and services available</a:t>
          </a:r>
        </a:p>
      </dsp:txBody>
      <dsp:txXfrm>
        <a:off x="1238091" y="1929722"/>
        <a:ext cx="4952367" cy="909268"/>
      </dsp:txXfrm>
    </dsp:sp>
    <dsp:sp modelId="{8F00AEB6-BEC4-4E1E-A030-1FCEC219C4D9}">
      <dsp:nvSpPr>
        <dsp:cNvPr id="0" name=""/>
        <dsp:cNvSpPr/>
      </dsp:nvSpPr>
      <dsp:spPr>
        <a:xfrm>
          <a:off x="0" y="1929722"/>
          <a:ext cx="1238091" cy="909268"/>
        </a:xfrm>
        <a:prstGeom prst="rect">
          <a:avLst/>
        </a:prstGeom>
        <a:solidFill>
          <a:schemeClr val="accent2">
            <a:hueOff val="-4377215"/>
            <a:satOff val="-3950"/>
            <a:lumOff val="-881"/>
            <a:alphaOff val="0"/>
          </a:schemeClr>
        </a:solidFill>
        <a:ln w="15875" cap="rnd" cmpd="sng" algn="ctr">
          <a:solidFill>
            <a:schemeClr val="accent2">
              <a:hueOff val="-4377215"/>
              <a:satOff val="-3950"/>
              <a:lumOff val="-8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16" tIns="89816" rIns="65516" bIns="89816" numCol="1" spcCol="1270" anchor="ctr" anchorCtr="0">
          <a:noAutofit/>
        </a:bodyPr>
        <a:lstStyle/>
        <a:p>
          <a:pPr marL="0" lvl="0" indent="0" algn="ctr" defTabSz="622300">
            <a:lnSpc>
              <a:spcPct val="90000"/>
            </a:lnSpc>
            <a:spcBef>
              <a:spcPct val="0"/>
            </a:spcBef>
            <a:spcAft>
              <a:spcPct val="35000"/>
            </a:spcAft>
            <a:buNone/>
          </a:pPr>
          <a:r>
            <a:rPr lang="en-US" sz="1400" kern="1200"/>
            <a:t>Identify</a:t>
          </a:r>
        </a:p>
      </dsp:txBody>
      <dsp:txXfrm>
        <a:off x="0" y="1929722"/>
        <a:ext cx="1238091" cy="909268"/>
      </dsp:txXfrm>
    </dsp:sp>
    <dsp:sp modelId="{25DFA8E8-CD63-47E2-80F8-D2AF4B16049D}">
      <dsp:nvSpPr>
        <dsp:cNvPr id="0" name=""/>
        <dsp:cNvSpPr/>
      </dsp:nvSpPr>
      <dsp:spPr>
        <a:xfrm>
          <a:off x="1238091" y="2893547"/>
          <a:ext cx="4952367" cy="909268"/>
        </a:xfrm>
        <a:prstGeom prst="rect">
          <a:avLst/>
        </a:prstGeom>
        <a:solidFill>
          <a:schemeClr val="accent2">
            <a:tint val="40000"/>
            <a:alpha val="90000"/>
            <a:hueOff val="-7375085"/>
            <a:satOff val="-4324"/>
            <a:lumOff val="-538"/>
            <a:alphaOff val="0"/>
          </a:schemeClr>
        </a:solidFill>
        <a:ln w="15875" cap="rnd" cmpd="sng" algn="ctr">
          <a:solidFill>
            <a:schemeClr val="accent2">
              <a:tint val="40000"/>
              <a:alpha val="90000"/>
              <a:hueOff val="-7375085"/>
              <a:satOff val="-4324"/>
              <a:lumOff val="-53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90" tIns="230954" rIns="96090" bIns="230954" numCol="1" spcCol="1270" anchor="ctr" anchorCtr="0">
          <a:noAutofit/>
        </a:bodyPr>
        <a:lstStyle/>
        <a:p>
          <a:pPr marL="0" lvl="0" indent="0" algn="l" defTabSz="488950">
            <a:lnSpc>
              <a:spcPct val="90000"/>
            </a:lnSpc>
            <a:spcBef>
              <a:spcPct val="0"/>
            </a:spcBef>
            <a:spcAft>
              <a:spcPct val="35000"/>
            </a:spcAft>
            <a:buNone/>
          </a:pPr>
          <a:r>
            <a:rPr lang="en-US" sz="1100" kern="1200"/>
            <a:t>Briefly discuss an initiative developed by District Nursing to provide a safer system of Syringe Driver Medication and prn Medication provision</a:t>
          </a:r>
        </a:p>
      </dsp:txBody>
      <dsp:txXfrm>
        <a:off x="1238091" y="2893547"/>
        <a:ext cx="4952367" cy="909268"/>
      </dsp:txXfrm>
    </dsp:sp>
    <dsp:sp modelId="{DF3C11B0-BD4C-4B86-A606-174F63E57F1D}">
      <dsp:nvSpPr>
        <dsp:cNvPr id="0" name=""/>
        <dsp:cNvSpPr/>
      </dsp:nvSpPr>
      <dsp:spPr>
        <a:xfrm>
          <a:off x="0" y="2893547"/>
          <a:ext cx="1238091" cy="909268"/>
        </a:xfrm>
        <a:prstGeom prst="rect">
          <a:avLst/>
        </a:prstGeom>
        <a:solidFill>
          <a:schemeClr val="accent2">
            <a:hueOff val="-6565823"/>
            <a:satOff val="-5925"/>
            <a:lumOff val="-1321"/>
            <a:alphaOff val="0"/>
          </a:schemeClr>
        </a:solidFill>
        <a:ln w="15875" cap="rnd" cmpd="sng" algn="ctr">
          <a:solidFill>
            <a:schemeClr val="accent2">
              <a:hueOff val="-6565823"/>
              <a:satOff val="-5925"/>
              <a:lumOff val="-132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16" tIns="89816" rIns="65516" bIns="89816" numCol="1" spcCol="1270" anchor="ctr" anchorCtr="0">
          <a:noAutofit/>
        </a:bodyPr>
        <a:lstStyle/>
        <a:p>
          <a:pPr marL="0" lvl="0" indent="0" algn="ctr" defTabSz="622300">
            <a:lnSpc>
              <a:spcPct val="90000"/>
            </a:lnSpc>
            <a:spcBef>
              <a:spcPct val="0"/>
            </a:spcBef>
            <a:spcAft>
              <a:spcPct val="35000"/>
            </a:spcAft>
            <a:buNone/>
          </a:pPr>
          <a:r>
            <a:rPr lang="en-US" sz="1400" kern="1200"/>
            <a:t>Discuss</a:t>
          </a:r>
        </a:p>
      </dsp:txBody>
      <dsp:txXfrm>
        <a:off x="0" y="2893547"/>
        <a:ext cx="1238091" cy="909268"/>
      </dsp:txXfrm>
    </dsp:sp>
    <dsp:sp modelId="{173F136A-C829-471D-AE5A-CE2739F8C789}">
      <dsp:nvSpPr>
        <dsp:cNvPr id="0" name=""/>
        <dsp:cNvSpPr/>
      </dsp:nvSpPr>
      <dsp:spPr>
        <a:xfrm>
          <a:off x="1238091" y="3857371"/>
          <a:ext cx="4952367" cy="909268"/>
        </a:xfrm>
        <a:prstGeom prst="rect">
          <a:avLst/>
        </a:prstGeom>
        <a:solidFill>
          <a:schemeClr val="accent2">
            <a:tint val="40000"/>
            <a:alpha val="90000"/>
            <a:hueOff val="-9833447"/>
            <a:satOff val="-5766"/>
            <a:lumOff val="-718"/>
            <a:alphaOff val="0"/>
          </a:schemeClr>
        </a:solidFill>
        <a:ln w="15875" cap="rnd" cmpd="sng" algn="ctr">
          <a:solidFill>
            <a:schemeClr val="accent2">
              <a:tint val="40000"/>
              <a:alpha val="90000"/>
              <a:hueOff val="-9833447"/>
              <a:satOff val="-5766"/>
              <a:lumOff val="-7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90" tIns="230954" rIns="96090" bIns="230954" numCol="1" spcCol="1270" anchor="ctr" anchorCtr="0">
          <a:noAutofit/>
        </a:bodyPr>
        <a:lstStyle/>
        <a:p>
          <a:pPr marL="0" lvl="0" indent="0" algn="l" defTabSz="488950">
            <a:lnSpc>
              <a:spcPct val="90000"/>
            </a:lnSpc>
            <a:spcBef>
              <a:spcPct val="0"/>
            </a:spcBef>
            <a:spcAft>
              <a:spcPct val="35000"/>
            </a:spcAft>
            <a:buNone/>
          </a:pPr>
          <a:r>
            <a:rPr lang="en-US" sz="1100" kern="1200"/>
            <a:t>Discuss 2 case studies to highlight how the role improves equity of care. </a:t>
          </a:r>
        </a:p>
      </dsp:txBody>
      <dsp:txXfrm>
        <a:off x="1238091" y="3857371"/>
        <a:ext cx="4952367" cy="909268"/>
      </dsp:txXfrm>
    </dsp:sp>
    <dsp:sp modelId="{AFBA57D0-2634-43C9-B5F0-4C304335067B}">
      <dsp:nvSpPr>
        <dsp:cNvPr id="0" name=""/>
        <dsp:cNvSpPr/>
      </dsp:nvSpPr>
      <dsp:spPr>
        <a:xfrm>
          <a:off x="0" y="3857371"/>
          <a:ext cx="1238091" cy="909268"/>
        </a:xfrm>
        <a:prstGeom prst="rect">
          <a:avLst/>
        </a:prstGeom>
        <a:solidFill>
          <a:schemeClr val="accent2">
            <a:hueOff val="-8754431"/>
            <a:satOff val="-7900"/>
            <a:lumOff val="-1762"/>
            <a:alphaOff val="0"/>
          </a:schemeClr>
        </a:solidFill>
        <a:ln w="15875" cap="rnd" cmpd="sng" algn="ctr">
          <a:solidFill>
            <a:schemeClr val="accent2">
              <a:hueOff val="-8754431"/>
              <a:satOff val="-7900"/>
              <a:lumOff val="-176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516" tIns="89816" rIns="65516" bIns="89816" numCol="1" spcCol="1270" anchor="ctr" anchorCtr="0">
          <a:noAutofit/>
        </a:bodyPr>
        <a:lstStyle/>
        <a:p>
          <a:pPr marL="0" lvl="0" indent="0" algn="ctr" defTabSz="622300">
            <a:lnSpc>
              <a:spcPct val="90000"/>
            </a:lnSpc>
            <a:spcBef>
              <a:spcPct val="0"/>
            </a:spcBef>
            <a:spcAft>
              <a:spcPct val="35000"/>
            </a:spcAft>
            <a:buNone/>
          </a:pPr>
          <a:r>
            <a:rPr lang="en-US" sz="1400" kern="1200"/>
            <a:t>Discuss</a:t>
          </a:r>
        </a:p>
      </dsp:txBody>
      <dsp:txXfrm>
        <a:off x="0" y="3857371"/>
        <a:ext cx="1238091" cy="909268"/>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0FBEA7F-60CD-4B0D-9059-2588C4565576}" type="datetimeFigureOut">
              <a:rPr lang="en-NZ" smtClean="0"/>
              <a:t>22/07/2024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588B4E2-17DB-4070-A223-5A66FF7CDF8C}" type="slidenum">
              <a:rPr lang="en-NZ" smtClean="0"/>
              <a:t>‹#›</a:t>
            </a:fld>
            <a:endParaRPr lang="en-NZ"/>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6664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D0FBEA7F-60CD-4B0D-9059-2588C4565576}" type="datetimeFigureOut">
              <a:rPr lang="en-NZ" smtClean="0"/>
              <a:t>22/07/2024</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363141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FBEA7F-60CD-4B0D-9059-2588C4565576}" type="datetimeFigureOut">
              <a:rPr lang="en-NZ" smtClean="0"/>
              <a:t>22/07/2024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777662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FBEA7F-60CD-4B0D-9059-2588C4565576}" type="datetimeFigureOut">
              <a:rPr lang="en-NZ" smtClean="0"/>
              <a:t>22/07/2024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588B4E2-17DB-4070-A223-5A66FF7CDF8C}" type="slidenum">
              <a:rPr lang="en-NZ" smtClean="0"/>
              <a:t>‹#›</a:t>
            </a:fld>
            <a:endParaRPr lang="en-NZ"/>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652009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FBEA7F-60CD-4B0D-9059-2588C4565576}" type="datetimeFigureOut">
              <a:rPr lang="en-NZ" smtClean="0"/>
              <a:t>22/07/2024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4174429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FBEA7F-60CD-4B0D-9059-2588C4565576}" type="datetimeFigureOut">
              <a:rPr lang="en-NZ" smtClean="0"/>
              <a:t>22/07/2024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588B4E2-17DB-4070-A223-5A66FF7CDF8C}" type="slidenum">
              <a:rPr lang="en-NZ" smtClean="0"/>
              <a:t>‹#›</a:t>
            </a:fld>
            <a:endParaRPr lang="en-NZ"/>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47227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FBEA7F-60CD-4B0D-9059-2588C4565576}" type="datetimeFigureOut">
              <a:rPr lang="en-NZ" smtClean="0"/>
              <a:t>22/07/2024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71126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FBEA7F-60CD-4B0D-9059-2588C4565576}" type="datetimeFigureOut">
              <a:rPr lang="en-NZ" smtClean="0"/>
              <a:t>22/07/2024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4197958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FBEA7F-60CD-4B0D-9059-2588C4565576}" type="datetimeFigureOut">
              <a:rPr lang="en-NZ" smtClean="0"/>
              <a:t>22/07/2024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276615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FBEA7F-60CD-4B0D-9059-2588C4565576}" type="datetimeFigureOut">
              <a:rPr lang="en-NZ" smtClean="0"/>
              <a:t>22/07/2024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151249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FBEA7F-60CD-4B0D-9059-2588C4565576}" type="datetimeFigureOut">
              <a:rPr lang="en-NZ" smtClean="0"/>
              <a:t>22/07/2024</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1990214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FBEA7F-60CD-4B0D-9059-2588C4565576}" type="datetimeFigureOut">
              <a:rPr lang="en-NZ" smtClean="0"/>
              <a:t>22/07/2024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217162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0FBEA7F-60CD-4B0D-9059-2588C4565576}" type="datetimeFigureOut">
              <a:rPr lang="en-NZ" smtClean="0"/>
              <a:t>22/07/2024</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1278234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0FBEA7F-60CD-4B0D-9059-2588C4565576}" type="datetimeFigureOut">
              <a:rPr lang="en-NZ" smtClean="0"/>
              <a:t>22/07/2024</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2560064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FBEA7F-60CD-4B0D-9059-2588C4565576}" type="datetimeFigureOut">
              <a:rPr lang="en-NZ" smtClean="0"/>
              <a:t>22/07/2024</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221223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FBEA7F-60CD-4B0D-9059-2588C4565576}" type="datetimeFigureOut">
              <a:rPr lang="en-NZ" smtClean="0"/>
              <a:t>22/07/2024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3008404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FBEA7F-60CD-4B0D-9059-2588C4565576}" type="datetimeFigureOut">
              <a:rPr lang="en-NZ" smtClean="0"/>
              <a:t>22/07/2024</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F588B4E2-17DB-4070-A223-5A66FF7CDF8C}" type="slidenum">
              <a:rPr lang="en-NZ" smtClean="0"/>
              <a:t>‹#›</a:t>
            </a:fld>
            <a:endParaRPr lang="en-NZ"/>
          </a:p>
        </p:txBody>
      </p:sp>
    </p:spTree>
    <p:extLst>
      <p:ext uri="{BB962C8B-B14F-4D97-AF65-F5344CB8AC3E}">
        <p14:creationId xmlns:p14="http://schemas.microsoft.com/office/powerpoint/2010/main" val="489876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0FBEA7F-60CD-4B0D-9059-2588C4565576}" type="datetimeFigureOut">
              <a:rPr lang="en-NZ" smtClean="0"/>
              <a:t>22/07/2024</a:t>
            </a:fld>
            <a:endParaRPr lang="en-NZ"/>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NZ"/>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588B4E2-17DB-4070-A223-5A66FF7CDF8C}" type="slidenum">
              <a:rPr lang="en-NZ" smtClean="0"/>
              <a:t>‹#›</a:t>
            </a:fld>
            <a:endParaRPr lang="en-NZ"/>
          </a:p>
        </p:txBody>
      </p:sp>
    </p:spTree>
    <p:extLst>
      <p:ext uri="{BB962C8B-B14F-4D97-AF65-F5344CB8AC3E}">
        <p14:creationId xmlns:p14="http://schemas.microsoft.com/office/powerpoint/2010/main" val="3087254199"/>
      </p:ext>
    </p:extLst>
  </p:cSld>
  <p:clrMap bg1="dk1" tx1="lt1" bg2="dk2" tx2="lt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77B48D-7BF2-470D-876B-50CD5CC8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07256D-E9D2-90EF-2423-C0D910CB310D}"/>
              </a:ext>
            </a:extLst>
          </p:cNvPr>
          <p:cNvSpPr>
            <a:spLocks noGrp="1"/>
          </p:cNvSpPr>
          <p:nvPr>
            <p:ph type="ctrTitle"/>
          </p:nvPr>
        </p:nvSpPr>
        <p:spPr>
          <a:xfrm>
            <a:off x="684213" y="685799"/>
            <a:ext cx="4781147" cy="2971801"/>
          </a:xfrm>
        </p:spPr>
        <p:txBody>
          <a:bodyPr>
            <a:normAutofit/>
          </a:bodyPr>
          <a:lstStyle/>
          <a:p>
            <a:r>
              <a:rPr lang="en-NZ"/>
              <a:t>Rural Palliative </a:t>
            </a:r>
            <a:br>
              <a:rPr lang="en-NZ"/>
            </a:br>
            <a:r>
              <a:rPr lang="en-NZ"/>
              <a:t>Care CNS</a:t>
            </a:r>
          </a:p>
        </p:txBody>
      </p:sp>
      <p:sp>
        <p:nvSpPr>
          <p:cNvPr id="3" name="Subtitle 2">
            <a:extLst>
              <a:ext uri="{FF2B5EF4-FFF2-40B4-BE49-F238E27FC236}">
                <a16:creationId xmlns:a16="http://schemas.microsoft.com/office/drawing/2014/main" id="{D2FDD273-DAFC-6202-1417-61DD9A088156}"/>
              </a:ext>
            </a:extLst>
          </p:cNvPr>
          <p:cNvSpPr>
            <a:spLocks noGrp="1"/>
          </p:cNvSpPr>
          <p:nvPr>
            <p:ph type="subTitle" idx="1"/>
          </p:nvPr>
        </p:nvSpPr>
        <p:spPr>
          <a:xfrm>
            <a:off x="684212" y="3843867"/>
            <a:ext cx="4816572" cy="1947333"/>
          </a:xfrm>
        </p:spPr>
        <p:txBody>
          <a:bodyPr>
            <a:normAutofit/>
          </a:bodyPr>
          <a:lstStyle/>
          <a:p>
            <a:r>
              <a:rPr lang="en-NZ"/>
              <a:t>Gayle McCormack MnRGON</a:t>
            </a:r>
          </a:p>
        </p:txBody>
      </p:sp>
      <p:pic>
        <p:nvPicPr>
          <p:cNvPr id="5" name="Picture 4" descr="A landscape with trees and mountains&#10;&#10;Description automatically generated">
            <a:extLst>
              <a:ext uri="{FF2B5EF4-FFF2-40B4-BE49-F238E27FC236}">
                <a16:creationId xmlns:a16="http://schemas.microsoft.com/office/drawing/2014/main" id="{1D088C29-F5E4-AB69-BF71-20B52DA45F2E}"/>
              </a:ext>
            </a:extLst>
          </p:cNvPr>
          <p:cNvPicPr>
            <a:picLocks noChangeAspect="1"/>
          </p:cNvPicPr>
          <p:nvPr/>
        </p:nvPicPr>
        <p:blipFill rotWithShape="1">
          <a:blip r:embed="rId2">
            <a:extLst>
              <a:ext uri="{28A0092B-C50C-407E-A947-70E740481C1C}">
                <a14:useLocalDpi xmlns:a14="http://schemas.microsoft.com/office/drawing/2010/main" val="0"/>
              </a:ext>
            </a:extLst>
          </a:blip>
          <a:srcRect l="4221" r="29113"/>
          <a:stretch/>
        </p:blipFill>
        <p:spPr>
          <a:xfrm>
            <a:off x="6096000" y="10"/>
            <a:ext cx="6095999" cy="6857990"/>
          </a:xfrm>
          <a:prstGeom prst="rect">
            <a:avLst/>
          </a:prstGeom>
          <a:effectLst>
            <a:innerShdw blurRad="57150" dist="38100" dir="14460000">
              <a:prstClr val="black">
                <a:alpha val="70000"/>
              </a:prstClr>
            </a:innerShdw>
          </a:effectLst>
        </p:spPr>
      </p:pic>
      <p:grpSp>
        <p:nvGrpSpPr>
          <p:cNvPr id="12" name="Group 11">
            <a:extLst>
              <a:ext uri="{FF2B5EF4-FFF2-40B4-BE49-F238E27FC236}">
                <a16:creationId xmlns:a16="http://schemas.microsoft.com/office/drawing/2014/main" id="{83DA8283-3FF4-47B3-9266-60768C7432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93200" y="8468"/>
            <a:ext cx="5795625" cy="5874808"/>
            <a:chOff x="6108170" y="8467"/>
            <a:chExt cx="6080656" cy="6163733"/>
          </a:xfrm>
        </p:grpSpPr>
        <p:cxnSp>
          <p:nvCxnSpPr>
            <p:cNvPr id="13" name="Straight Connector 12">
              <a:extLst>
                <a:ext uri="{FF2B5EF4-FFF2-40B4-BE49-F238E27FC236}">
                  <a16:creationId xmlns:a16="http://schemas.microsoft.com/office/drawing/2014/main" id="{EDEB65FF-EAD9-4242-80AE-A3FC7EB1EB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8228012" y="8467"/>
              <a:ext cx="3810000" cy="3810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78B5500-48F2-41FA-BD8C-3C2400F620E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6108170" y="91545"/>
              <a:ext cx="6080655" cy="6080655"/>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847B2E66-9934-4251-A5B0-A180C0CC93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235825" y="228600"/>
              <a:ext cx="4953000" cy="4953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5CDA1666-64EC-4838-B0E1-4D545ECEA29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335837" y="32278"/>
              <a:ext cx="4852989" cy="485298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CC99E35-6C12-4F89-8CDA-9FD8B3CEE1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845426" y="609601"/>
              <a:ext cx="4343399" cy="434339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7920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6FD2D7-09D1-41D8-B1B5-D297EB2E9C88}"/>
              </a:ext>
            </a:extLst>
          </p:cNvPr>
          <p:cNvSpPr>
            <a:spLocks noGrp="1"/>
          </p:cNvSpPr>
          <p:nvPr>
            <p:ph type="title"/>
          </p:nvPr>
        </p:nvSpPr>
        <p:spPr>
          <a:xfrm>
            <a:off x="640290" y="685800"/>
            <a:ext cx="4818656" cy="4603749"/>
          </a:xfrm>
        </p:spPr>
        <p:txBody>
          <a:bodyPr>
            <a:normAutofit/>
          </a:bodyPr>
          <a:lstStyle/>
          <a:p>
            <a:pPr algn="r"/>
            <a:r>
              <a:rPr lang="en-NZ" sz="5200"/>
              <a:t>Palliative SERVICES AVAILABLE IN Central Otago</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120122-3CFA-914E-0ECD-EBC043FAD77C}"/>
              </a:ext>
            </a:extLst>
          </p:cNvPr>
          <p:cNvSpPr>
            <a:spLocks noGrp="1"/>
          </p:cNvSpPr>
          <p:nvPr>
            <p:ph idx="1"/>
          </p:nvPr>
        </p:nvSpPr>
        <p:spPr>
          <a:xfrm>
            <a:off x="6625651" y="685800"/>
            <a:ext cx="4878959" cy="6075218"/>
          </a:xfrm>
        </p:spPr>
        <p:txBody>
          <a:bodyPr>
            <a:normAutofit/>
          </a:bodyPr>
          <a:lstStyle/>
          <a:p>
            <a:pPr>
              <a:lnSpc>
                <a:spcPct val="90000"/>
              </a:lnSpc>
            </a:pPr>
            <a:r>
              <a:rPr lang="en-NZ" sz="1300" dirty="0">
                <a:solidFill>
                  <a:schemeClr val="tx1"/>
                </a:solidFill>
              </a:rPr>
              <a:t>Palliative Care CNS District Nursing 72 hours during a fortnight covering the geographical area.</a:t>
            </a:r>
          </a:p>
          <a:p>
            <a:pPr>
              <a:lnSpc>
                <a:spcPct val="90000"/>
              </a:lnSpc>
            </a:pPr>
            <a:r>
              <a:rPr lang="en-NZ" sz="1300" dirty="0">
                <a:solidFill>
                  <a:schemeClr val="tx1"/>
                </a:solidFill>
              </a:rPr>
              <a:t>District Nursing available 7 days per week 0800 -1630hrs</a:t>
            </a:r>
          </a:p>
          <a:p>
            <a:pPr>
              <a:lnSpc>
                <a:spcPct val="90000"/>
              </a:lnSpc>
            </a:pPr>
            <a:r>
              <a:rPr lang="en-NZ" sz="1300" dirty="0">
                <a:solidFill>
                  <a:schemeClr val="tx1"/>
                </a:solidFill>
              </a:rPr>
              <a:t>Otago Hospice Monday – Friday 0830 -1700hrs with 24hour phone service 0800 number</a:t>
            </a:r>
          </a:p>
          <a:p>
            <a:pPr>
              <a:lnSpc>
                <a:spcPct val="90000"/>
              </a:lnSpc>
            </a:pPr>
            <a:r>
              <a:rPr lang="en-NZ" sz="1300" dirty="0">
                <a:solidFill>
                  <a:schemeClr val="tx1"/>
                </a:solidFill>
              </a:rPr>
              <a:t>No physical afterhours service for palliative patients after 1700hrs</a:t>
            </a:r>
          </a:p>
          <a:p>
            <a:pPr>
              <a:lnSpc>
                <a:spcPct val="90000"/>
              </a:lnSpc>
            </a:pPr>
            <a:r>
              <a:rPr lang="en-NZ" sz="1300" dirty="0">
                <a:solidFill>
                  <a:schemeClr val="tx1"/>
                </a:solidFill>
              </a:rPr>
              <a:t>Hospice inpatient unit is in Dunedin (3-4hrs drive away)</a:t>
            </a:r>
          </a:p>
          <a:p>
            <a:pPr>
              <a:lnSpc>
                <a:spcPct val="90000"/>
              </a:lnSpc>
            </a:pPr>
            <a:r>
              <a:rPr lang="en-NZ" sz="1300" dirty="0">
                <a:solidFill>
                  <a:schemeClr val="tx1"/>
                </a:solidFill>
              </a:rPr>
              <a:t>1 Palliative Care Bed in Rural Hospital (Dunstan) and 1 dedicated Palliative Care Bed available in HLC facility in Wanaka</a:t>
            </a:r>
          </a:p>
          <a:p>
            <a:pPr>
              <a:lnSpc>
                <a:spcPct val="90000"/>
              </a:lnSpc>
            </a:pPr>
            <a:r>
              <a:rPr lang="en-NZ" sz="1300" dirty="0">
                <a:solidFill>
                  <a:schemeClr val="tx1"/>
                </a:solidFill>
              </a:rPr>
              <a:t>No Emergency Department </a:t>
            </a:r>
          </a:p>
          <a:p>
            <a:pPr>
              <a:lnSpc>
                <a:spcPct val="90000"/>
              </a:lnSpc>
            </a:pPr>
            <a:r>
              <a:rPr lang="en-NZ" sz="1300" dirty="0">
                <a:solidFill>
                  <a:schemeClr val="tx1"/>
                </a:solidFill>
              </a:rPr>
              <a:t>Afterhours GPs only 1 practice available in each area over a weekend / public Holiday.  Patients have to see a GP to be admitted to Hospital unit only available until 2100hrs weekdays </a:t>
            </a:r>
          </a:p>
          <a:p>
            <a:pPr>
              <a:lnSpc>
                <a:spcPct val="90000"/>
              </a:lnSpc>
            </a:pPr>
            <a:r>
              <a:rPr lang="en-NZ" sz="1300" dirty="0">
                <a:solidFill>
                  <a:schemeClr val="tx1"/>
                </a:solidFill>
              </a:rPr>
              <a:t>St Johns Ambulance available 24hours. </a:t>
            </a:r>
          </a:p>
          <a:p>
            <a:pPr>
              <a:lnSpc>
                <a:spcPct val="90000"/>
              </a:lnSpc>
            </a:pPr>
            <a:r>
              <a:rPr lang="en-NZ" sz="1300" dirty="0">
                <a:solidFill>
                  <a:schemeClr val="tx1"/>
                </a:solidFill>
              </a:rPr>
              <a:t>No equipment stores available afterhours or on weekends. </a:t>
            </a:r>
          </a:p>
        </p:txBody>
      </p:sp>
    </p:spTree>
    <p:extLst>
      <p:ext uri="{BB962C8B-B14F-4D97-AF65-F5344CB8AC3E}">
        <p14:creationId xmlns:p14="http://schemas.microsoft.com/office/powerpoint/2010/main" val="691167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A231F2-668C-506F-B33D-FEF61AD28BA2}"/>
              </a:ext>
            </a:extLst>
          </p:cNvPr>
          <p:cNvSpPr>
            <a:spLocks noGrp="1"/>
          </p:cNvSpPr>
          <p:nvPr>
            <p:ph type="title"/>
          </p:nvPr>
        </p:nvSpPr>
        <p:spPr>
          <a:xfrm>
            <a:off x="640290" y="685800"/>
            <a:ext cx="4818656" cy="4603749"/>
          </a:xfrm>
        </p:spPr>
        <p:txBody>
          <a:bodyPr>
            <a:normAutofit/>
          </a:bodyPr>
          <a:lstStyle/>
          <a:p>
            <a:pPr algn="r"/>
            <a:r>
              <a:rPr lang="en-NZ" sz="5200"/>
              <a:t>INITIATIVE IN CENTRAL OTAGO</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6BE9B6F-46E3-1C61-82FB-CF120AC01EAB}"/>
              </a:ext>
            </a:extLst>
          </p:cNvPr>
          <p:cNvSpPr>
            <a:spLocks noGrp="1"/>
          </p:cNvSpPr>
          <p:nvPr>
            <p:ph idx="1"/>
          </p:nvPr>
        </p:nvSpPr>
        <p:spPr>
          <a:xfrm>
            <a:off x="6625651" y="277091"/>
            <a:ext cx="4878959" cy="6580909"/>
          </a:xfrm>
        </p:spPr>
        <p:txBody>
          <a:bodyPr>
            <a:normAutofit/>
          </a:bodyPr>
          <a:lstStyle/>
          <a:p>
            <a:pPr>
              <a:lnSpc>
                <a:spcPct val="90000"/>
              </a:lnSpc>
              <a:buFont typeface="Arial" panose="020B0604020202020204" pitchFamily="34" charset="0"/>
              <a:buChar char="•"/>
            </a:pPr>
            <a:r>
              <a:rPr lang="en-NZ" sz="1400" dirty="0">
                <a:solidFill>
                  <a:schemeClr val="tx1"/>
                </a:solidFill>
              </a:rPr>
              <a:t>3 Pharmacies approached and asked about drawing up of medications. </a:t>
            </a:r>
          </a:p>
          <a:p>
            <a:pPr>
              <a:lnSpc>
                <a:spcPct val="90000"/>
              </a:lnSpc>
              <a:buFont typeface="Arial" panose="020B0604020202020204" pitchFamily="34" charset="0"/>
              <a:buChar char="•"/>
            </a:pPr>
            <a:r>
              <a:rPr lang="en-NZ" sz="1400" dirty="0">
                <a:solidFill>
                  <a:schemeClr val="tx1"/>
                </a:solidFill>
              </a:rPr>
              <a:t>Wanaka Pharmacist was already providing this to Wanaka palliative patients for Syringe Drivers and prn medications</a:t>
            </a:r>
          </a:p>
          <a:p>
            <a:pPr>
              <a:lnSpc>
                <a:spcPct val="90000"/>
              </a:lnSpc>
              <a:buFont typeface="Arial" panose="020B0604020202020204" pitchFamily="34" charset="0"/>
              <a:buChar char="•"/>
            </a:pPr>
            <a:r>
              <a:rPr lang="en-NZ" sz="1400" dirty="0">
                <a:solidFill>
                  <a:schemeClr val="tx1"/>
                </a:solidFill>
              </a:rPr>
              <a:t>Discussed with Wanaka pharmacist the process for moving this to the other 2 pharmacies and he agreed to assist in facilitating the other pharmacies. </a:t>
            </a:r>
          </a:p>
          <a:p>
            <a:pPr>
              <a:lnSpc>
                <a:spcPct val="90000"/>
              </a:lnSpc>
              <a:buFont typeface="Arial" panose="020B0604020202020204" pitchFamily="34" charset="0"/>
              <a:buChar char="•"/>
            </a:pPr>
            <a:r>
              <a:rPr lang="en-NZ" sz="1400" dirty="0">
                <a:solidFill>
                  <a:schemeClr val="tx1"/>
                </a:solidFill>
              </a:rPr>
              <a:t>Other 2 pharmacies had to receive appropriate training and buy their own sterile drawing-up box and equipment but are paid by </a:t>
            </a:r>
            <a:r>
              <a:rPr lang="en-NZ" sz="1400" dirty="0" err="1">
                <a:solidFill>
                  <a:schemeClr val="tx1"/>
                </a:solidFill>
              </a:rPr>
              <a:t>pharmac</a:t>
            </a:r>
            <a:r>
              <a:rPr lang="en-NZ" sz="1400" dirty="0">
                <a:solidFill>
                  <a:schemeClr val="tx1"/>
                </a:solidFill>
              </a:rPr>
              <a:t> to provide the service.</a:t>
            </a:r>
          </a:p>
          <a:p>
            <a:pPr>
              <a:lnSpc>
                <a:spcPct val="90000"/>
              </a:lnSpc>
              <a:buFont typeface="Arial" panose="020B0604020202020204" pitchFamily="34" charset="0"/>
              <a:buChar char="•"/>
            </a:pPr>
            <a:r>
              <a:rPr lang="en-NZ" sz="1400" dirty="0">
                <a:solidFill>
                  <a:schemeClr val="tx1"/>
                </a:solidFill>
              </a:rPr>
              <a:t>GPs had to change their prescribing practice slightly and only send Syringe Driver Prescriptions to the designated pharmacies</a:t>
            </a:r>
          </a:p>
          <a:p>
            <a:pPr>
              <a:lnSpc>
                <a:spcPct val="90000"/>
              </a:lnSpc>
              <a:buFont typeface="Arial" panose="020B0604020202020204" pitchFamily="34" charset="0"/>
              <a:buChar char="•"/>
            </a:pPr>
            <a:r>
              <a:rPr lang="en-NZ" sz="1400" dirty="0">
                <a:solidFill>
                  <a:schemeClr val="tx1"/>
                </a:solidFill>
              </a:rPr>
              <a:t>District Nurses can collect the drawn-up medications for family if a family member is unable to.  </a:t>
            </a:r>
          </a:p>
          <a:p>
            <a:pPr>
              <a:lnSpc>
                <a:spcPct val="90000"/>
              </a:lnSpc>
              <a:buFont typeface="Arial" panose="020B0604020202020204" pitchFamily="34" charset="0"/>
              <a:buChar char="•"/>
            </a:pPr>
            <a:r>
              <a:rPr lang="en-NZ" sz="1400" dirty="0">
                <a:solidFill>
                  <a:schemeClr val="tx1"/>
                </a:solidFill>
              </a:rPr>
              <a:t>Buccal prn medications are also used wherever possible  now. </a:t>
            </a:r>
          </a:p>
          <a:p>
            <a:pPr marL="0" indent="0">
              <a:lnSpc>
                <a:spcPct val="90000"/>
              </a:lnSpc>
              <a:buNone/>
            </a:pPr>
            <a:endParaRPr lang="en-NZ" sz="1300" dirty="0">
              <a:solidFill>
                <a:schemeClr val="tx1"/>
              </a:solidFill>
            </a:endParaRPr>
          </a:p>
          <a:p>
            <a:pPr>
              <a:lnSpc>
                <a:spcPct val="90000"/>
              </a:lnSpc>
            </a:pPr>
            <a:endParaRPr lang="en-NZ" sz="1300" dirty="0">
              <a:solidFill>
                <a:schemeClr val="tx1"/>
              </a:solidFill>
            </a:endParaRPr>
          </a:p>
        </p:txBody>
      </p:sp>
    </p:spTree>
    <p:extLst>
      <p:ext uri="{BB962C8B-B14F-4D97-AF65-F5344CB8AC3E}">
        <p14:creationId xmlns:p14="http://schemas.microsoft.com/office/powerpoint/2010/main" val="3679691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B632A7-BBE0-3BB0-3C53-082906B90A12}"/>
              </a:ext>
            </a:extLst>
          </p:cNvPr>
          <p:cNvSpPr>
            <a:spLocks noGrp="1"/>
          </p:cNvSpPr>
          <p:nvPr>
            <p:ph type="title"/>
          </p:nvPr>
        </p:nvSpPr>
        <p:spPr>
          <a:xfrm>
            <a:off x="640290" y="685800"/>
            <a:ext cx="4818656" cy="4603749"/>
          </a:xfrm>
        </p:spPr>
        <p:txBody>
          <a:bodyPr>
            <a:normAutofit/>
          </a:bodyPr>
          <a:lstStyle/>
          <a:p>
            <a:pPr algn="r"/>
            <a:r>
              <a:rPr lang="en-NZ" sz="5200"/>
              <a:t>BENEFITS OF PRE-DRAWN sd/PRN s/cut MEDICATIONS</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37088E-49C4-ECA3-D878-CE20225A3B04}"/>
              </a:ext>
            </a:extLst>
          </p:cNvPr>
          <p:cNvSpPr>
            <a:spLocks noGrp="1"/>
          </p:cNvSpPr>
          <p:nvPr>
            <p:ph idx="1"/>
          </p:nvPr>
        </p:nvSpPr>
        <p:spPr>
          <a:xfrm>
            <a:off x="6625651" y="685800"/>
            <a:ext cx="4878959" cy="4603750"/>
          </a:xfrm>
        </p:spPr>
        <p:txBody>
          <a:bodyPr>
            <a:normAutofit/>
          </a:bodyPr>
          <a:lstStyle/>
          <a:p>
            <a:pPr>
              <a:lnSpc>
                <a:spcPct val="90000"/>
              </a:lnSpc>
              <a:buFont typeface="Arial" panose="020B0604020202020204" pitchFamily="34" charset="0"/>
              <a:buChar char="•"/>
            </a:pPr>
            <a:r>
              <a:rPr lang="en-NZ" sz="1400">
                <a:solidFill>
                  <a:schemeClr val="tx1"/>
                </a:solidFill>
              </a:rPr>
              <a:t> Medications are drawn-up aseptically in a sterile environment with double checking or prescription and medications.</a:t>
            </a:r>
          </a:p>
          <a:p>
            <a:pPr>
              <a:lnSpc>
                <a:spcPct val="90000"/>
              </a:lnSpc>
              <a:buFont typeface="Arial" panose="020B0604020202020204" pitchFamily="34" charset="0"/>
              <a:buChar char="•"/>
            </a:pPr>
            <a:r>
              <a:rPr lang="en-NZ" sz="1400">
                <a:solidFill>
                  <a:schemeClr val="tx1"/>
                </a:solidFill>
              </a:rPr>
              <a:t>Less burden on the family when learning how to give a prn s/cut medication</a:t>
            </a:r>
          </a:p>
          <a:p>
            <a:pPr>
              <a:lnSpc>
                <a:spcPct val="90000"/>
              </a:lnSpc>
              <a:buFont typeface="Arial" panose="020B0604020202020204" pitchFamily="34" charset="0"/>
              <a:buChar char="•"/>
            </a:pPr>
            <a:r>
              <a:rPr lang="en-NZ" sz="1400">
                <a:solidFill>
                  <a:schemeClr val="tx1"/>
                </a:solidFill>
              </a:rPr>
              <a:t>Less risk of error for the family drawing up the medication</a:t>
            </a:r>
          </a:p>
          <a:p>
            <a:pPr>
              <a:lnSpc>
                <a:spcPct val="90000"/>
              </a:lnSpc>
              <a:buFont typeface="Arial" panose="020B0604020202020204" pitchFamily="34" charset="0"/>
              <a:buChar char="•"/>
            </a:pPr>
            <a:r>
              <a:rPr lang="en-NZ" sz="1400">
                <a:solidFill>
                  <a:schemeClr val="tx1"/>
                </a:solidFill>
              </a:rPr>
              <a:t>Decreased risk for the District Nurses when checking the medications</a:t>
            </a:r>
          </a:p>
          <a:p>
            <a:pPr>
              <a:lnSpc>
                <a:spcPct val="90000"/>
              </a:lnSpc>
              <a:buFont typeface="Arial" panose="020B0604020202020204" pitchFamily="34" charset="0"/>
              <a:buChar char="•"/>
            </a:pPr>
            <a:r>
              <a:rPr lang="en-NZ" sz="1400">
                <a:solidFill>
                  <a:schemeClr val="tx1"/>
                </a:solidFill>
              </a:rPr>
              <a:t>Less medications held in the home for the patient and amounts being checked daily</a:t>
            </a:r>
          </a:p>
          <a:p>
            <a:pPr>
              <a:lnSpc>
                <a:spcPct val="90000"/>
              </a:lnSpc>
              <a:buFont typeface="Arial" panose="020B0604020202020204" pitchFamily="34" charset="0"/>
              <a:buChar char="•"/>
            </a:pPr>
            <a:r>
              <a:rPr lang="en-NZ" sz="1400">
                <a:solidFill>
                  <a:schemeClr val="tx1"/>
                </a:solidFill>
              </a:rPr>
              <a:t>If there was a possible incident where a patients access was cut off a family member could be talked through (on a phone) how to change a SD as there would be syringes available in the home. </a:t>
            </a:r>
          </a:p>
          <a:p>
            <a:pPr>
              <a:lnSpc>
                <a:spcPct val="90000"/>
              </a:lnSpc>
              <a:buFont typeface="Arial" panose="020B0604020202020204" pitchFamily="34" charset="0"/>
              <a:buChar char="•"/>
            </a:pPr>
            <a:r>
              <a:rPr lang="en-NZ" sz="1400">
                <a:solidFill>
                  <a:schemeClr val="tx1"/>
                </a:solidFill>
              </a:rPr>
              <a:t>Syringes last 3 days drawn-up so decreased time in the home for the district nurse during pandemic and afterwards. </a:t>
            </a:r>
          </a:p>
          <a:p>
            <a:pPr>
              <a:lnSpc>
                <a:spcPct val="90000"/>
              </a:lnSpc>
              <a:buFont typeface="Arial" panose="020B0604020202020204" pitchFamily="34" charset="0"/>
              <a:buChar char="•"/>
            </a:pPr>
            <a:endParaRPr lang="en-NZ" sz="1400">
              <a:solidFill>
                <a:schemeClr val="tx1"/>
              </a:solidFill>
            </a:endParaRPr>
          </a:p>
        </p:txBody>
      </p:sp>
    </p:spTree>
    <p:extLst>
      <p:ext uri="{BB962C8B-B14F-4D97-AF65-F5344CB8AC3E}">
        <p14:creationId xmlns:p14="http://schemas.microsoft.com/office/powerpoint/2010/main" val="2491069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24D9F5B-C72B-41EE-97C2-D3600B627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CC8159-E438-5A7D-DF52-FD0D16BB38AE}"/>
              </a:ext>
            </a:extLst>
          </p:cNvPr>
          <p:cNvSpPr>
            <a:spLocks noGrp="1"/>
          </p:cNvSpPr>
          <p:nvPr>
            <p:ph type="title"/>
          </p:nvPr>
        </p:nvSpPr>
        <p:spPr>
          <a:xfrm>
            <a:off x="6084114" y="4487332"/>
            <a:ext cx="4205003" cy="1507067"/>
          </a:xfrm>
        </p:spPr>
        <p:txBody>
          <a:bodyPr>
            <a:normAutofit/>
          </a:bodyPr>
          <a:lstStyle/>
          <a:p>
            <a:pPr>
              <a:lnSpc>
                <a:spcPct val="90000"/>
              </a:lnSpc>
            </a:pPr>
            <a:r>
              <a:rPr lang="en-NZ" sz="3200">
                <a:solidFill>
                  <a:srgbClr val="FFFFFF"/>
                </a:solidFill>
              </a:rPr>
              <a:t>Cons of predrawn medications</a:t>
            </a:r>
          </a:p>
        </p:txBody>
      </p:sp>
      <p:pic>
        <p:nvPicPr>
          <p:cNvPr id="7" name="Graphic 6" descr="Medicine">
            <a:extLst>
              <a:ext uri="{FF2B5EF4-FFF2-40B4-BE49-F238E27FC236}">
                <a16:creationId xmlns:a16="http://schemas.microsoft.com/office/drawing/2014/main" id="{D3492C3B-A7F2-1B7D-45E3-4CBF199A5E6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7551" y="875199"/>
            <a:ext cx="4887466" cy="4887466"/>
          </a:xfrm>
          <a:prstGeom prst="rect">
            <a:avLst/>
          </a:prstGeom>
          <a:effectLst>
            <a:innerShdw blurRad="57150" dist="38100" dir="14460000">
              <a:prstClr val="black">
                <a:alpha val="70000"/>
              </a:prstClr>
            </a:innerShdw>
          </a:effectLst>
        </p:spPr>
      </p:pic>
      <p:sp>
        <p:nvSpPr>
          <p:cNvPr id="3" name="Content Placeholder 2">
            <a:extLst>
              <a:ext uri="{FF2B5EF4-FFF2-40B4-BE49-F238E27FC236}">
                <a16:creationId xmlns:a16="http://schemas.microsoft.com/office/drawing/2014/main" id="{B26E48CB-6EFC-8034-2E85-6CB0E84A4E23}"/>
              </a:ext>
            </a:extLst>
          </p:cNvPr>
          <p:cNvSpPr>
            <a:spLocks noGrp="1"/>
          </p:cNvSpPr>
          <p:nvPr>
            <p:ph idx="1"/>
          </p:nvPr>
        </p:nvSpPr>
        <p:spPr>
          <a:xfrm>
            <a:off x="6095998" y="685800"/>
            <a:ext cx="4819653" cy="3615267"/>
          </a:xfrm>
        </p:spPr>
        <p:txBody>
          <a:bodyPr>
            <a:normAutofit/>
          </a:bodyPr>
          <a:lstStyle/>
          <a:p>
            <a:pPr>
              <a:lnSpc>
                <a:spcPct val="90000"/>
              </a:lnSpc>
              <a:buFont typeface="Arial" panose="020B0604020202020204" pitchFamily="34" charset="0"/>
              <a:buChar char="•"/>
            </a:pPr>
            <a:r>
              <a:rPr lang="en-NZ" sz="1300">
                <a:solidFill>
                  <a:srgbClr val="0F496F"/>
                </a:solidFill>
              </a:rPr>
              <a:t> Pharmacies are only open until 1pm on Saturdays in any of the towns and prefer not to have to draw-up medications. </a:t>
            </a:r>
          </a:p>
          <a:p>
            <a:pPr>
              <a:lnSpc>
                <a:spcPct val="90000"/>
              </a:lnSpc>
              <a:buFont typeface="Arial" panose="020B0604020202020204" pitchFamily="34" charset="0"/>
              <a:buChar char="•"/>
            </a:pPr>
            <a:r>
              <a:rPr lang="en-NZ" sz="1300">
                <a:solidFill>
                  <a:srgbClr val="0F496F"/>
                </a:solidFill>
              </a:rPr>
              <a:t>GP or prescriber needs to have the prescriptions to the pharmacy as early as possible in the day to enable the pharmacy time to draw everything up and ensure they have prescribed adequate amount of ampoules etc.  </a:t>
            </a:r>
          </a:p>
          <a:p>
            <a:pPr>
              <a:lnSpc>
                <a:spcPct val="90000"/>
              </a:lnSpc>
              <a:buFont typeface="Arial" panose="020B0604020202020204" pitchFamily="34" charset="0"/>
              <a:buChar char="•"/>
            </a:pPr>
            <a:r>
              <a:rPr lang="en-NZ" sz="1300">
                <a:solidFill>
                  <a:srgbClr val="0F496F"/>
                </a:solidFill>
              </a:rPr>
              <a:t>Difficult to change a Syringe Driver prescription on a weekend if the patients needs have changed. </a:t>
            </a:r>
          </a:p>
          <a:p>
            <a:pPr>
              <a:lnSpc>
                <a:spcPct val="90000"/>
              </a:lnSpc>
              <a:buFont typeface="Arial" panose="020B0604020202020204" pitchFamily="34" charset="0"/>
              <a:buChar char="•"/>
            </a:pPr>
            <a:r>
              <a:rPr lang="en-NZ" sz="1300">
                <a:solidFill>
                  <a:srgbClr val="0F496F"/>
                </a:solidFill>
              </a:rPr>
              <a:t>District Nurse has to calculate how many prn medications will be needed for the weekend and ensure there are adequate available.   </a:t>
            </a:r>
          </a:p>
          <a:p>
            <a:pPr>
              <a:lnSpc>
                <a:spcPct val="90000"/>
              </a:lnSpc>
              <a:buFont typeface="Arial" panose="020B0604020202020204" pitchFamily="34" charset="0"/>
              <a:buChar char="•"/>
            </a:pPr>
            <a:r>
              <a:rPr lang="en-NZ" sz="1300">
                <a:solidFill>
                  <a:srgbClr val="0F496F"/>
                </a:solidFill>
              </a:rPr>
              <a:t>District Nurse or Hospice nurse provides the education for families to administer prn medications and inserts the subcutaneous needles into the patients. </a:t>
            </a:r>
          </a:p>
        </p:txBody>
      </p:sp>
      <p:grpSp>
        <p:nvGrpSpPr>
          <p:cNvPr id="12" name="Group 11">
            <a:extLst>
              <a:ext uri="{FF2B5EF4-FFF2-40B4-BE49-F238E27FC236}">
                <a16:creationId xmlns:a16="http://schemas.microsoft.com/office/drawing/2014/main" id="{0180A64C-1862-4B1B-8953-FA96DEE4C4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3" name="Straight Connector 12">
              <a:extLst>
                <a:ext uri="{FF2B5EF4-FFF2-40B4-BE49-F238E27FC236}">
                  <a16:creationId xmlns:a16="http://schemas.microsoft.com/office/drawing/2014/main" id="{52859A51-B3CA-4126-956F-D0DCCBA212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ECA05ED-FBC3-48F4-8E6D-AB89EC608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EE24CC5-F080-45A3-B2B4-59A7BCA5AB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3EC6EC2-2351-427C-90C2-F107915733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524D87A-9540-4F77-B006-823176623B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43523414"/>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E8B85-7C8B-6D91-A677-8A6EA325AE85}"/>
              </a:ext>
            </a:extLst>
          </p:cNvPr>
          <p:cNvSpPr>
            <a:spLocks noGrp="1"/>
          </p:cNvSpPr>
          <p:nvPr>
            <p:ph type="title"/>
          </p:nvPr>
        </p:nvSpPr>
        <p:spPr>
          <a:xfrm>
            <a:off x="684212" y="5929745"/>
            <a:ext cx="8534400" cy="64654"/>
          </a:xfrm>
        </p:spPr>
        <p:txBody>
          <a:bodyPr>
            <a:normAutofit fontScale="90000"/>
          </a:bodyPr>
          <a:lstStyle/>
          <a:p>
            <a:endParaRPr lang="en-NZ" dirty="0"/>
          </a:p>
        </p:txBody>
      </p:sp>
      <p:pic>
        <p:nvPicPr>
          <p:cNvPr id="4" name="Content Placeholder 4" descr="death.gif">
            <a:extLst>
              <a:ext uri="{FF2B5EF4-FFF2-40B4-BE49-F238E27FC236}">
                <a16:creationId xmlns:a16="http://schemas.microsoft.com/office/drawing/2014/main" id="{F5F7DD70-53C4-E769-033C-9AC6586F51B3}"/>
              </a:ext>
            </a:extLst>
          </p:cNvPr>
          <p:cNvPicPr>
            <a:picLocks noGrp="1" noChangeAspect="1"/>
          </p:cNvPicPr>
          <p:nvPr>
            <p:ph idx="1"/>
          </p:nvPr>
        </p:nvPicPr>
        <p:blipFill>
          <a:blip r:embed="rId2" cstate="print"/>
          <a:stretch>
            <a:fillRect/>
          </a:stretch>
        </p:blipFill>
        <p:spPr>
          <a:xfrm>
            <a:off x="3360551" y="685799"/>
            <a:ext cx="4730503" cy="4929909"/>
          </a:xfrm>
        </p:spPr>
      </p:pic>
    </p:spTree>
    <p:extLst>
      <p:ext uri="{BB962C8B-B14F-4D97-AF65-F5344CB8AC3E}">
        <p14:creationId xmlns:p14="http://schemas.microsoft.com/office/powerpoint/2010/main" val="3462127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5A3501-88B3-2EB8-A415-07A80F8EFF32}"/>
              </a:ext>
            </a:extLst>
          </p:cNvPr>
          <p:cNvSpPr>
            <a:spLocks noGrp="1"/>
          </p:cNvSpPr>
          <p:nvPr>
            <p:ph type="title"/>
          </p:nvPr>
        </p:nvSpPr>
        <p:spPr>
          <a:xfrm>
            <a:off x="640290" y="685800"/>
            <a:ext cx="4818656" cy="4603749"/>
          </a:xfrm>
        </p:spPr>
        <p:txBody>
          <a:bodyPr>
            <a:normAutofit/>
          </a:bodyPr>
          <a:lstStyle/>
          <a:p>
            <a:pPr algn="r"/>
            <a:r>
              <a:rPr lang="en-NZ" sz="5200"/>
              <a:t>Case Review </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BD1D5D-5EBD-D952-A106-E8F78A3640C2}"/>
              </a:ext>
            </a:extLst>
          </p:cNvPr>
          <p:cNvSpPr>
            <a:spLocks noGrp="1"/>
          </p:cNvSpPr>
          <p:nvPr>
            <p:ph idx="1"/>
          </p:nvPr>
        </p:nvSpPr>
        <p:spPr>
          <a:xfrm>
            <a:off x="6625651" y="685799"/>
            <a:ext cx="4878959" cy="5955145"/>
          </a:xfrm>
        </p:spPr>
        <p:txBody>
          <a:bodyPr>
            <a:normAutofit/>
          </a:bodyPr>
          <a:lstStyle/>
          <a:p>
            <a:pPr marL="0" indent="0">
              <a:lnSpc>
                <a:spcPct val="90000"/>
              </a:lnSpc>
              <a:buNone/>
            </a:pPr>
            <a:r>
              <a:rPr lang="en-NZ" sz="1700" dirty="0">
                <a:solidFill>
                  <a:schemeClr val="tx1"/>
                </a:solidFill>
              </a:rPr>
              <a:t>JOHN  55yr old beneficiary </a:t>
            </a:r>
            <a:r>
              <a:rPr lang="en-NZ" sz="1700" dirty="0" err="1">
                <a:solidFill>
                  <a:schemeClr val="tx1"/>
                </a:solidFill>
              </a:rPr>
              <a:t>Maori</a:t>
            </a:r>
            <a:endParaRPr lang="en-NZ" sz="1700" dirty="0">
              <a:solidFill>
                <a:schemeClr val="tx1"/>
              </a:solidFill>
            </a:endParaRPr>
          </a:p>
          <a:p>
            <a:pPr>
              <a:lnSpc>
                <a:spcPct val="90000"/>
              </a:lnSpc>
              <a:spcAft>
                <a:spcPts val="800"/>
              </a:spcAft>
              <a:buFont typeface="Wingdings" panose="05000000000000000000" pitchFamily="2" charset="2"/>
              <a:buChar char="§"/>
            </a:pPr>
            <a:r>
              <a:rPr lang="en-NZ"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Severe COPD with type II respiratory failure  / FEV1 0.5L</a:t>
            </a:r>
          </a:p>
          <a:p>
            <a:pPr>
              <a:lnSpc>
                <a:spcPct val="90000"/>
              </a:lnSpc>
              <a:spcAft>
                <a:spcPts val="800"/>
              </a:spcAft>
            </a:pPr>
            <a:r>
              <a:rPr lang="en-NZ"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Admission in Sep 2016 in extremis. No IV access available. Did not tolerate BiPAP due to significant air trapping.</a:t>
            </a:r>
          </a:p>
          <a:p>
            <a:pPr>
              <a:lnSpc>
                <a:spcPct val="90000"/>
              </a:lnSpc>
              <a:spcAft>
                <a:spcPts val="800"/>
              </a:spcAft>
            </a:pPr>
            <a:r>
              <a:rPr lang="en-NZ"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 home O2 usually 0.5L/min – 3 monthly assessment</a:t>
            </a:r>
          </a:p>
          <a:p>
            <a:pPr>
              <a:lnSpc>
                <a:spcPct val="90000"/>
              </a:lnSpc>
              <a:spcAft>
                <a:spcPts val="800"/>
              </a:spcAft>
            </a:pPr>
            <a:r>
              <a:rPr lang="en-NZ"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Opioid and benzo dependence; on methadone programme</a:t>
            </a:r>
          </a:p>
          <a:p>
            <a:pPr>
              <a:lnSpc>
                <a:spcPct val="90000"/>
              </a:lnSpc>
              <a:spcAft>
                <a:spcPts val="800"/>
              </a:spcAft>
            </a:pPr>
            <a:r>
              <a:rPr lang="en-NZ"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Extremely difficult IV access</a:t>
            </a:r>
          </a:p>
          <a:p>
            <a:pPr>
              <a:lnSpc>
                <a:spcPct val="90000"/>
              </a:lnSpc>
              <a:spcAft>
                <a:spcPts val="800"/>
              </a:spcAft>
            </a:pPr>
            <a:r>
              <a:rPr lang="en-NZ"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Hep C positive</a:t>
            </a:r>
          </a:p>
          <a:p>
            <a:pPr>
              <a:lnSpc>
                <a:spcPct val="90000"/>
              </a:lnSpc>
              <a:spcAft>
                <a:spcPts val="800"/>
              </a:spcAft>
            </a:pPr>
            <a:r>
              <a:rPr lang="en-NZ" sz="17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Previous traumatic pneumothorax 2007</a:t>
            </a:r>
          </a:p>
          <a:p>
            <a:pPr marL="0" indent="0">
              <a:lnSpc>
                <a:spcPct val="90000"/>
              </a:lnSpc>
              <a:buNone/>
            </a:pPr>
            <a:endParaRPr lang="en-NZ" sz="1700" dirty="0">
              <a:solidFill>
                <a:schemeClr val="tx1"/>
              </a:solidFill>
            </a:endParaRPr>
          </a:p>
        </p:txBody>
      </p:sp>
    </p:spTree>
    <p:extLst>
      <p:ext uri="{BB962C8B-B14F-4D97-AF65-F5344CB8AC3E}">
        <p14:creationId xmlns:p14="http://schemas.microsoft.com/office/powerpoint/2010/main" val="812514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282FF0-D77B-A981-632A-1E3B1A7525B5}"/>
              </a:ext>
            </a:extLst>
          </p:cNvPr>
          <p:cNvSpPr>
            <a:spLocks noGrp="1"/>
          </p:cNvSpPr>
          <p:nvPr>
            <p:ph type="title"/>
          </p:nvPr>
        </p:nvSpPr>
        <p:spPr>
          <a:xfrm>
            <a:off x="640290" y="685800"/>
            <a:ext cx="4818656" cy="4603749"/>
          </a:xfrm>
        </p:spPr>
        <p:txBody>
          <a:bodyPr>
            <a:normAutofit/>
          </a:bodyPr>
          <a:lstStyle/>
          <a:p>
            <a:pPr algn="r"/>
            <a:r>
              <a:rPr lang="en-NZ" sz="5200"/>
              <a:t>medications</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964046-BDA1-A117-B328-1106F8F0F09B}"/>
              </a:ext>
            </a:extLst>
          </p:cNvPr>
          <p:cNvSpPr>
            <a:spLocks noGrp="1"/>
          </p:cNvSpPr>
          <p:nvPr>
            <p:ph idx="1"/>
          </p:nvPr>
        </p:nvSpPr>
        <p:spPr>
          <a:xfrm>
            <a:off x="6625651" y="685799"/>
            <a:ext cx="4878959" cy="5890491"/>
          </a:xfrm>
        </p:spPr>
        <p:txBody>
          <a:bodyPr>
            <a:normAutofit/>
          </a:bodyPr>
          <a:lstStyle/>
          <a:p>
            <a:pPr>
              <a:lnSpc>
                <a:spcPct val="90000"/>
              </a:lnSpc>
              <a:spcAft>
                <a:spcPts val="800"/>
              </a:spcAft>
            </a:pPr>
            <a:r>
              <a:rPr lang="en-NZ"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Diazepam 5 to 20mg daily,   Roxithromycin 300mg Daily</a:t>
            </a:r>
          </a:p>
          <a:p>
            <a:pPr>
              <a:lnSpc>
                <a:spcPct val="90000"/>
              </a:lnSpc>
              <a:spcAft>
                <a:spcPts val="800"/>
              </a:spcAft>
            </a:pPr>
            <a:r>
              <a:rPr lang="en-NZ"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Ensure Vanilla</a:t>
            </a:r>
          </a:p>
          <a:p>
            <a:pPr>
              <a:lnSpc>
                <a:spcPct val="90000"/>
              </a:lnSpc>
              <a:spcAft>
                <a:spcPts val="800"/>
              </a:spcAft>
            </a:pPr>
            <a:r>
              <a:rPr lang="en-NZ" sz="19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Flixotide</a:t>
            </a:r>
            <a:r>
              <a:rPr lang="en-NZ"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2 puffs bd, Salbutamol up to 4 puffs daily</a:t>
            </a:r>
          </a:p>
          <a:p>
            <a:pPr>
              <a:lnSpc>
                <a:spcPct val="90000"/>
              </a:lnSpc>
              <a:spcAft>
                <a:spcPts val="800"/>
              </a:spcAft>
            </a:pPr>
            <a:r>
              <a:rPr lang="en-NZ" sz="19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Ultibro</a:t>
            </a:r>
            <a:r>
              <a:rPr lang="en-NZ"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NZ" sz="19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breezehaler</a:t>
            </a:r>
            <a:r>
              <a:rPr lang="en-NZ"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1 cap daily</a:t>
            </a:r>
          </a:p>
          <a:p>
            <a:pPr>
              <a:lnSpc>
                <a:spcPct val="90000"/>
              </a:lnSpc>
              <a:spcAft>
                <a:spcPts val="800"/>
              </a:spcAft>
            </a:pPr>
            <a:r>
              <a:rPr lang="en-NZ"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Hydrocortisone 1% apply twice daily,   Oxygen 0.5L/min 16hours per day or longer</a:t>
            </a:r>
          </a:p>
          <a:p>
            <a:pPr>
              <a:lnSpc>
                <a:spcPct val="90000"/>
              </a:lnSpc>
              <a:spcAft>
                <a:spcPts val="800"/>
              </a:spcAft>
            </a:pPr>
            <a:r>
              <a:rPr lang="en-NZ"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Methadone 2mg/ml oral solution, 130mg daily</a:t>
            </a:r>
          </a:p>
          <a:p>
            <a:pPr>
              <a:lnSpc>
                <a:spcPct val="90000"/>
              </a:lnSpc>
              <a:spcAft>
                <a:spcPts val="800"/>
              </a:spcAft>
            </a:pPr>
            <a:r>
              <a:rPr lang="en-NZ"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Morphine 10mg/mL oral liquid 6ml 20-30 mins before activity up to 3 times a day </a:t>
            </a:r>
          </a:p>
          <a:p>
            <a:pPr marL="0" indent="0">
              <a:lnSpc>
                <a:spcPct val="90000"/>
              </a:lnSpc>
              <a:buNone/>
            </a:pPr>
            <a:r>
              <a:rPr lang="en-NZ" sz="1900" dirty="0">
                <a:solidFill>
                  <a:schemeClr val="tx1"/>
                </a:solidFill>
              </a:rPr>
              <a:t>   Nil Allergies</a:t>
            </a:r>
          </a:p>
        </p:txBody>
      </p:sp>
    </p:spTree>
    <p:extLst>
      <p:ext uri="{BB962C8B-B14F-4D97-AF65-F5344CB8AC3E}">
        <p14:creationId xmlns:p14="http://schemas.microsoft.com/office/powerpoint/2010/main" val="1621717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B1E80C-2EC5-9A19-0D22-1CBF1E6E0F8A}"/>
              </a:ext>
            </a:extLst>
          </p:cNvPr>
          <p:cNvSpPr>
            <a:spLocks noGrp="1"/>
          </p:cNvSpPr>
          <p:nvPr>
            <p:ph type="title"/>
          </p:nvPr>
        </p:nvSpPr>
        <p:spPr>
          <a:xfrm>
            <a:off x="640290" y="685800"/>
            <a:ext cx="4818656" cy="4603749"/>
          </a:xfrm>
        </p:spPr>
        <p:txBody>
          <a:bodyPr>
            <a:normAutofit/>
          </a:bodyPr>
          <a:lstStyle/>
          <a:p>
            <a:pPr algn="r"/>
            <a:r>
              <a:rPr lang="en-NZ" sz="5200"/>
              <a:t>SOCIAL: </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2535A53-3941-6119-9DB5-96B207D5ABCA}"/>
              </a:ext>
            </a:extLst>
          </p:cNvPr>
          <p:cNvSpPr>
            <a:spLocks noGrp="1"/>
          </p:cNvSpPr>
          <p:nvPr>
            <p:ph idx="1"/>
          </p:nvPr>
        </p:nvSpPr>
        <p:spPr>
          <a:xfrm>
            <a:off x="6625651" y="685800"/>
            <a:ext cx="4878959" cy="5761182"/>
          </a:xfrm>
        </p:spPr>
        <p:txBody>
          <a:bodyPr>
            <a:normAutofit/>
          </a:bodyPr>
          <a:lstStyle/>
          <a:p>
            <a:pPr>
              <a:lnSpc>
                <a:spcPct val="90000"/>
              </a:lnSpc>
              <a:spcAft>
                <a:spcPts val="800"/>
              </a:spcAft>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Lived with “friend” in 2 bedroom rented flat who also has drug dependency issues and 2 cats. Small group of friends. </a:t>
            </a:r>
          </a:p>
          <a:p>
            <a:pPr>
              <a:lnSpc>
                <a:spcPct val="90000"/>
              </a:lnSpc>
              <a:spcAft>
                <a:spcPts val="800"/>
              </a:spcAft>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Mother and brother live in Dunedin,  Son in Wanaka. </a:t>
            </a:r>
          </a:p>
          <a:p>
            <a:pPr>
              <a:lnSpc>
                <a:spcPct val="90000"/>
              </a:lnSpc>
              <a:spcAft>
                <a:spcPts val="800"/>
              </a:spcAft>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Caregivers withdrawn due to friends behaviour and animosity. </a:t>
            </a:r>
          </a:p>
          <a:p>
            <a:pPr>
              <a:lnSpc>
                <a:spcPct val="90000"/>
              </a:lnSpc>
              <a:spcAft>
                <a:spcPts val="800"/>
              </a:spcAft>
            </a:pPr>
            <a:r>
              <a:rPr lang="en-NZ" sz="1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Uruwhenua</a:t>
            </a: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supporting John</a:t>
            </a:r>
          </a:p>
          <a:p>
            <a:pPr>
              <a:lnSpc>
                <a:spcPct val="90000"/>
              </a:lnSpc>
              <a:spcAft>
                <a:spcPts val="800"/>
              </a:spcAft>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EMOTIONAL:</a:t>
            </a:r>
          </a:p>
          <a:p>
            <a:pPr>
              <a:lnSpc>
                <a:spcPct val="90000"/>
              </a:lnSpc>
              <a:spcAft>
                <a:spcPts val="800"/>
              </a:spcAft>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John is aware that he will die of his disease but meanwhile trying to live life to the fullest.  </a:t>
            </a:r>
          </a:p>
          <a:p>
            <a:pPr>
              <a:lnSpc>
                <a:spcPct val="90000"/>
              </a:lnSpc>
              <a:spcAft>
                <a:spcPts val="800"/>
              </a:spcAft>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Has an ACP and preference is to die at home but knows this might not be an option so second choice is Dunstan.  Agreeable to having NIV but no escalation to intensive care etc.  </a:t>
            </a:r>
          </a:p>
          <a:p>
            <a:pPr>
              <a:lnSpc>
                <a:spcPct val="90000"/>
              </a:lnSpc>
              <a:spcAft>
                <a:spcPts val="800"/>
              </a:spcAft>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SPIRITUAL:  John does not practice a religion but enjoys music and socialisation.  </a:t>
            </a:r>
          </a:p>
          <a:p>
            <a:pPr>
              <a:lnSpc>
                <a:spcPct val="90000"/>
              </a:lnSpc>
            </a:pPr>
            <a:endParaRPr lang="en-NZ" sz="1400" dirty="0">
              <a:solidFill>
                <a:schemeClr val="tx1"/>
              </a:solidFill>
            </a:endParaRPr>
          </a:p>
        </p:txBody>
      </p:sp>
    </p:spTree>
    <p:extLst>
      <p:ext uri="{BB962C8B-B14F-4D97-AF65-F5344CB8AC3E}">
        <p14:creationId xmlns:p14="http://schemas.microsoft.com/office/powerpoint/2010/main" val="3931320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CC7770B-E4E1-42D6-9437-DAA4A3A9E6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9" name="Straight Connector 8">
              <a:extLst>
                <a:ext uri="{FF2B5EF4-FFF2-40B4-BE49-F238E27FC236}">
                  <a16:creationId xmlns:a16="http://schemas.microsoft.com/office/drawing/2014/main" id="{5A26DE5B-A1A6-4746-8EF7-4D6809ED75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377A3DDA-BF17-4302-867E-EBFD777B0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CBE30704-4227-4B7B-BDB8-BFCF39086FA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B923B1E7-AEA4-42D8-8F4A-9D116F2966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21B6244-6EAE-442C-ACCF-8146103EC1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5" name="Rectangle 14">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5030A0-0E63-4752-2AEA-5E3965B95F86}"/>
              </a:ext>
            </a:extLst>
          </p:cNvPr>
          <p:cNvSpPr>
            <a:spLocks noGrp="1"/>
          </p:cNvSpPr>
          <p:nvPr>
            <p:ph type="ctrTitle"/>
          </p:nvPr>
        </p:nvSpPr>
        <p:spPr>
          <a:xfrm>
            <a:off x="640290" y="685800"/>
            <a:ext cx="4818656" cy="4603749"/>
          </a:xfrm>
        </p:spPr>
        <p:txBody>
          <a:bodyPr vert="horz" lIns="91440" tIns="45720" rIns="91440" bIns="45720" rtlCol="0" anchor="ctr">
            <a:normAutofit/>
          </a:bodyPr>
          <a:lstStyle/>
          <a:p>
            <a:pPr algn="r"/>
            <a:r>
              <a:rPr lang="en-US" sz="5200" b="1" spc="100"/>
              <a:t>MAIN ISSUES</a:t>
            </a:r>
            <a:r>
              <a:rPr lang="en-US" sz="5200" spc="100"/>
              <a:t>:</a:t>
            </a:r>
            <a:br>
              <a:rPr lang="en-US" sz="5200" spc="100"/>
            </a:br>
            <a:endParaRPr lang="en-US" sz="5200" spc="100"/>
          </a:p>
        </p:txBody>
      </p:sp>
      <p:sp>
        <p:nvSpPr>
          <p:cNvPr id="17" name="Rectangle 16">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02DCE96-F279-B8A8-1855-59AE6E004572}"/>
              </a:ext>
            </a:extLst>
          </p:cNvPr>
          <p:cNvSpPr>
            <a:spLocks noGrp="1"/>
          </p:cNvSpPr>
          <p:nvPr>
            <p:ph type="subTitle" idx="1"/>
          </p:nvPr>
        </p:nvSpPr>
        <p:spPr>
          <a:xfrm>
            <a:off x="6625651" y="249382"/>
            <a:ext cx="4878959" cy="6206836"/>
          </a:xfrm>
        </p:spPr>
        <p:txBody>
          <a:bodyPr vert="horz" lIns="91440" tIns="45720" rIns="91440" bIns="45720" rtlCol="0" anchor="ctr">
            <a:normAutofit/>
          </a:bodyPr>
          <a:lstStyle/>
          <a:p>
            <a:pPr>
              <a:lnSpc>
                <a:spcPct val="90000"/>
              </a:lnSpc>
              <a:buFont typeface="Wingdings 3" panose="05040102010807070707" pitchFamily="18" charset="2"/>
              <a:buChar char=""/>
            </a:pPr>
            <a:r>
              <a:rPr lang="en-US" sz="1300" dirty="0">
                <a:solidFill>
                  <a:schemeClr val="tx1"/>
                </a:solidFill>
              </a:rPr>
              <a:t>PCNS convinced GP to </a:t>
            </a:r>
            <a:r>
              <a:rPr lang="en-US" sz="1300" dirty="0" err="1">
                <a:solidFill>
                  <a:schemeClr val="tx1"/>
                </a:solidFill>
              </a:rPr>
              <a:t>px</a:t>
            </a:r>
            <a:r>
              <a:rPr lang="en-US" sz="1300" dirty="0">
                <a:solidFill>
                  <a:schemeClr val="tx1"/>
                </a:solidFill>
              </a:rPr>
              <a:t> morphine elixir for SOB and Midazolam nasal spray given previous addictions.  </a:t>
            </a:r>
          </a:p>
          <a:p>
            <a:pPr>
              <a:lnSpc>
                <a:spcPct val="90000"/>
              </a:lnSpc>
              <a:buFont typeface="Wingdings 3" panose="05040102010807070707" pitchFamily="18" charset="2"/>
              <a:buChar char=""/>
            </a:pPr>
            <a:r>
              <a:rPr lang="en-US" sz="1300" dirty="0">
                <a:solidFill>
                  <a:schemeClr val="tx1"/>
                </a:solidFill>
              </a:rPr>
              <a:t>Ongoing issues :  Frequent Exacerbation of COPD with lengthened antibiotic use.  </a:t>
            </a:r>
          </a:p>
          <a:p>
            <a:pPr>
              <a:lnSpc>
                <a:spcPct val="90000"/>
              </a:lnSpc>
              <a:buFont typeface="Wingdings 3" panose="05040102010807070707" pitchFamily="18" charset="2"/>
              <a:buChar char=""/>
            </a:pPr>
            <a:endParaRPr lang="en-US" sz="1300" dirty="0">
              <a:solidFill>
                <a:schemeClr val="tx1"/>
              </a:solidFill>
            </a:endParaRPr>
          </a:p>
          <a:p>
            <a:pPr>
              <a:lnSpc>
                <a:spcPct val="90000"/>
              </a:lnSpc>
              <a:buFont typeface="Wingdings 3" panose="05040102010807070707" pitchFamily="18" charset="2"/>
              <a:buChar char=""/>
            </a:pPr>
            <a:r>
              <a:rPr lang="en-US" sz="1300" dirty="0">
                <a:solidFill>
                  <a:schemeClr val="tx1"/>
                </a:solidFill>
              </a:rPr>
              <a:t>-Disliked prednisone as it keeps him awake. </a:t>
            </a:r>
          </a:p>
          <a:p>
            <a:pPr marL="342900" lvl="0" indent="-342900">
              <a:lnSpc>
                <a:spcPct val="90000"/>
              </a:lnSpc>
              <a:buFont typeface="Wingdings 3" panose="05040102010807070707" pitchFamily="18" charset="2"/>
              <a:buChar char=""/>
            </a:pPr>
            <a:r>
              <a:rPr lang="en-US" sz="1300" dirty="0">
                <a:solidFill>
                  <a:schemeClr val="tx1"/>
                </a:solidFill>
              </a:rPr>
              <a:t>Having to go to pharmacy for Methadone on a daily basis. </a:t>
            </a:r>
          </a:p>
          <a:p>
            <a:pPr marL="342900" lvl="0" indent="-342900">
              <a:lnSpc>
                <a:spcPct val="90000"/>
              </a:lnSpc>
              <a:buFont typeface="Wingdings 3" panose="05040102010807070707" pitchFamily="18" charset="2"/>
              <a:buChar char=""/>
            </a:pPr>
            <a:r>
              <a:rPr lang="en-US" sz="1300" dirty="0">
                <a:solidFill>
                  <a:schemeClr val="tx1"/>
                </a:solidFill>
              </a:rPr>
              <a:t>Using home oxygen</a:t>
            </a:r>
          </a:p>
          <a:p>
            <a:pPr marL="342900" lvl="0" indent="-342900">
              <a:lnSpc>
                <a:spcPct val="90000"/>
              </a:lnSpc>
              <a:buFont typeface="Wingdings 3" panose="05040102010807070707" pitchFamily="18" charset="2"/>
              <a:buChar char=""/>
            </a:pPr>
            <a:r>
              <a:rPr lang="en-US" sz="1300" dirty="0">
                <a:solidFill>
                  <a:schemeClr val="tx1"/>
                </a:solidFill>
              </a:rPr>
              <a:t>Loss of </a:t>
            </a:r>
            <a:r>
              <a:rPr lang="en-US" sz="1300" dirty="0" err="1">
                <a:solidFill>
                  <a:schemeClr val="tx1"/>
                </a:solidFill>
              </a:rPr>
              <a:t>licence</a:t>
            </a:r>
            <a:r>
              <a:rPr lang="en-US" sz="1300" dirty="0">
                <a:solidFill>
                  <a:schemeClr val="tx1"/>
                </a:solidFill>
              </a:rPr>
              <a:t> – was able to hire a mobility scooter from community organization</a:t>
            </a:r>
          </a:p>
          <a:p>
            <a:pPr marL="342900" lvl="0" indent="-342900">
              <a:lnSpc>
                <a:spcPct val="90000"/>
              </a:lnSpc>
              <a:buFont typeface="Wingdings 3" panose="05040102010807070707" pitchFamily="18" charset="2"/>
              <a:buChar char=""/>
            </a:pPr>
            <a:r>
              <a:rPr lang="en-US" sz="1300" dirty="0">
                <a:solidFill>
                  <a:schemeClr val="tx1"/>
                </a:solidFill>
              </a:rPr>
              <a:t>Friend was also on  CADS </a:t>
            </a:r>
            <a:r>
              <a:rPr lang="en-US" sz="1300" dirty="0" err="1">
                <a:solidFill>
                  <a:schemeClr val="tx1"/>
                </a:solidFill>
              </a:rPr>
              <a:t>programme</a:t>
            </a:r>
            <a:r>
              <a:rPr lang="en-US" sz="1300" dirty="0">
                <a:solidFill>
                  <a:schemeClr val="tx1"/>
                </a:solidFill>
              </a:rPr>
              <a:t> so trust issues with drugs in the home</a:t>
            </a:r>
          </a:p>
          <a:p>
            <a:pPr marL="342900" lvl="0" indent="-342900">
              <a:lnSpc>
                <a:spcPct val="90000"/>
              </a:lnSpc>
              <a:buFont typeface="Wingdings 3" panose="05040102010807070707" pitchFamily="18" charset="2"/>
              <a:buChar char=""/>
            </a:pPr>
            <a:r>
              <a:rPr lang="en-US" sz="1300" dirty="0">
                <a:solidFill>
                  <a:schemeClr val="tx1"/>
                </a:solidFill>
              </a:rPr>
              <a:t>Friend also had her own health concerns so not able to be a carer. </a:t>
            </a:r>
          </a:p>
          <a:p>
            <a:pPr marL="342900" lvl="0" indent="-342900">
              <a:lnSpc>
                <a:spcPct val="90000"/>
              </a:lnSpc>
              <a:buFont typeface="Wingdings 3" panose="05040102010807070707" pitchFamily="18" charset="2"/>
              <a:buChar char=""/>
            </a:pPr>
            <a:r>
              <a:rPr lang="en-US" sz="1300" dirty="0">
                <a:solidFill>
                  <a:schemeClr val="tx1"/>
                </a:solidFill>
              </a:rPr>
              <a:t>Difficulty gaining assistance in the home due to safety issues with the friend /</a:t>
            </a:r>
            <a:r>
              <a:rPr lang="en-US" sz="1300" dirty="0" err="1">
                <a:solidFill>
                  <a:schemeClr val="tx1"/>
                </a:solidFill>
              </a:rPr>
              <a:t>flatmate</a:t>
            </a:r>
            <a:endParaRPr lang="en-US" sz="1300" dirty="0">
              <a:solidFill>
                <a:schemeClr val="tx1"/>
              </a:solidFill>
            </a:endParaRPr>
          </a:p>
          <a:p>
            <a:pPr>
              <a:lnSpc>
                <a:spcPct val="90000"/>
              </a:lnSpc>
              <a:buFont typeface="Wingdings 3" panose="05040102010807070707" pitchFamily="18" charset="2"/>
              <a:buChar char=""/>
            </a:pPr>
            <a:endParaRPr lang="en-US" sz="1300" dirty="0">
              <a:solidFill>
                <a:schemeClr val="tx1"/>
              </a:solidFill>
            </a:endParaRPr>
          </a:p>
        </p:txBody>
      </p:sp>
    </p:spTree>
    <p:extLst>
      <p:ext uri="{BB962C8B-B14F-4D97-AF65-F5344CB8AC3E}">
        <p14:creationId xmlns:p14="http://schemas.microsoft.com/office/powerpoint/2010/main" val="3170775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C31EA4-BACF-9697-8163-B5697FAFA91D}"/>
              </a:ext>
            </a:extLst>
          </p:cNvPr>
          <p:cNvSpPr>
            <a:spLocks noGrp="1"/>
          </p:cNvSpPr>
          <p:nvPr>
            <p:ph type="title"/>
          </p:nvPr>
        </p:nvSpPr>
        <p:spPr>
          <a:xfrm>
            <a:off x="640290" y="685800"/>
            <a:ext cx="4818656" cy="4603749"/>
          </a:xfrm>
        </p:spPr>
        <p:txBody>
          <a:bodyPr>
            <a:normAutofit/>
          </a:bodyPr>
          <a:lstStyle/>
          <a:p>
            <a:pPr algn="r"/>
            <a:r>
              <a:rPr lang="en-NZ" sz="5200" b="1">
                <a:latin typeface="Calibri" panose="020F0502020204030204" pitchFamily="34" charset="0"/>
                <a:ea typeface="Calibri" panose="020F0502020204030204" pitchFamily="34" charset="0"/>
                <a:cs typeface="Times New Roman" panose="02020603050405020304" pitchFamily="18" charset="0"/>
              </a:rPr>
              <a:t>MANAGEMENT:</a:t>
            </a:r>
            <a:br>
              <a:rPr lang="en-NZ" sz="5200" b="1">
                <a:effectLst/>
                <a:latin typeface="Calibri" panose="020F0502020204030204" pitchFamily="34" charset="0"/>
                <a:ea typeface="Calibri" panose="020F0502020204030204" pitchFamily="34" charset="0"/>
                <a:cs typeface="Times New Roman" panose="02020603050405020304" pitchFamily="18" charset="0"/>
              </a:rPr>
            </a:br>
            <a:endParaRPr lang="en-NZ" sz="5200"/>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FF685E0-831A-2E79-2879-A25AE3432E35}"/>
              </a:ext>
            </a:extLst>
          </p:cNvPr>
          <p:cNvSpPr>
            <a:spLocks noGrp="1"/>
          </p:cNvSpPr>
          <p:nvPr>
            <p:ph idx="1"/>
          </p:nvPr>
        </p:nvSpPr>
        <p:spPr>
          <a:xfrm>
            <a:off x="6625651" y="295564"/>
            <a:ext cx="4878959" cy="6456218"/>
          </a:xfrm>
        </p:spPr>
        <p:txBody>
          <a:bodyPr>
            <a:normAutofit/>
          </a:bodyPr>
          <a:lstStyle/>
          <a:p>
            <a:pPr marL="342900" lvl="0" indent="-342900">
              <a:lnSpc>
                <a:spcPct val="90000"/>
              </a:lnSpc>
              <a:spcAft>
                <a:spcPts val="800"/>
              </a:spcAft>
              <a:buFont typeface="Calibri" panose="020F0502020204030204" pitchFamily="34" charset="0"/>
              <a:buChar char="-"/>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Initially GP would only prescribe 2.5mg morphine elixir prn QID. No Midazolam available. </a:t>
            </a:r>
          </a:p>
          <a:p>
            <a:pPr marL="342900" lvl="0" indent="-342900">
              <a:lnSpc>
                <a:spcPct val="90000"/>
              </a:lnSpc>
              <a:spcAft>
                <a:spcPts val="800"/>
              </a:spcAft>
              <a:buFont typeface="Calibri" panose="020F0502020204030204" pitchFamily="34" charset="0"/>
              <a:buChar char="-"/>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Regular PCNS visits to monitor condition and </a:t>
            </a:r>
            <a:r>
              <a:rPr lang="en-NZ" sz="1400" dirty="0" err="1">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liase</a:t>
            </a: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with GP, collect samples and arrange medications</a:t>
            </a:r>
          </a:p>
          <a:p>
            <a:pPr marL="342900" lvl="0" indent="-342900">
              <a:lnSpc>
                <a:spcPct val="90000"/>
              </a:lnSpc>
              <a:spcAft>
                <a:spcPts val="800"/>
              </a:spcAft>
              <a:buFont typeface="Calibri" panose="020F0502020204030204" pitchFamily="34" charset="0"/>
              <a:buChar char="-"/>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Following a rough winter and ongoing presentations with exacerbation able to convince GP to increase the morphine dose but only when Hospice became involved.  </a:t>
            </a:r>
          </a:p>
          <a:p>
            <a:pPr marL="342900" lvl="0" indent="-342900">
              <a:lnSpc>
                <a:spcPct val="90000"/>
              </a:lnSpc>
              <a:spcAft>
                <a:spcPts val="800"/>
              </a:spcAft>
              <a:buFont typeface="Calibri" panose="020F0502020204030204" pitchFamily="34" charset="0"/>
              <a:buChar char="-"/>
            </a:pPr>
            <a:r>
              <a:rPr lang="en-NZ"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Hospice were able to have Midazolam nasal spray charted</a:t>
            </a:r>
            <a:endPar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800"/>
              </a:spcAft>
              <a:buFont typeface="Calibri" panose="020F0502020204030204" pitchFamily="34" charset="0"/>
              <a:buChar char="-"/>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CADS eventually agreed to assist in reducing number of takeaway doses of Methadone and enabling patient to collect </a:t>
            </a:r>
            <a:r>
              <a:rPr lang="en-NZ"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7 days  at a time.</a:t>
            </a: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lang="en-NZ" sz="1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90000"/>
              </a:lnSpc>
              <a:spcAft>
                <a:spcPts val="800"/>
              </a:spcAft>
              <a:buFont typeface="Calibri" panose="020F0502020204030204" pitchFamily="34" charset="0"/>
              <a:buChar char="-"/>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Delivery available from pharmacy following advocation from PCNS</a:t>
            </a:r>
          </a:p>
          <a:p>
            <a:pPr marL="342900" lvl="0" indent="-342900">
              <a:lnSpc>
                <a:spcPct val="90000"/>
              </a:lnSpc>
              <a:spcAft>
                <a:spcPts val="800"/>
              </a:spcAft>
              <a:buFont typeface="Calibri" panose="020F0502020204030204" pitchFamily="34" charset="0"/>
              <a:buChar char="-"/>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Regular sputum samples pre and post antibiotics to ensure infection is completely gone.  Ongoing management with prednisone and monitoring to ensure compliance.  </a:t>
            </a:r>
          </a:p>
          <a:p>
            <a:pPr marL="342900" lvl="0" indent="-342900">
              <a:lnSpc>
                <a:spcPct val="90000"/>
              </a:lnSpc>
              <a:spcAft>
                <a:spcPts val="800"/>
              </a:spcAft>
              <a:buFont typeface="Calibri" panose="020F0502020204030204" pitchFamily="34" charset="0"/>
              <a:buChar char="-"/>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Home visits regularly by PCNS and Hospice with follow-up post each admission to hospital which was only 2 in 12months</a:t>
            </a:r>
          </a:p>
          <a:p>
            <a:pPr marL="342900" lvl="0" indent="-342900">
              <a:lnSpc>
                <a:spcPct val="90000"/>
              </a:lnSpc>
              <a:spcAft>
                <a:spcPts val="800"/>
              </a:spcAft>
              <a:buFont typeface="Calibri" panose="020F0502020204030204" pitchFamily="34" charset="0"/>
              <a:buChar char="-"/>
            </a:pPr>
            <a:r>
              <a:rPr lang="en-NZ" sz="1400" dirty="0">
                <a:solidFill>
                  <a:schemeClr val="tx1"/>
                </a:solidFill>
                <a:latin typeface="Calibri" panose="020F0502020204030204" pitchFamily="34" charset="0"/>
                <a:ea typeface="Calibri" panose="020F0502020204030204" pitchFamily="34" charset="0"/>
                <a:cs typeface="Times New Roman" panose="02020603050405020304" pitchFamily="18" charset="0"/>
              </a:rPr>
              <a:t>Ambulance plan with ACP available in the home</a:t>
            </a:r>
          </a:p>
          <a:p>
            <a:pPr>
              <a:lnSpc>
                <a:spcPct val="90000"/>
              </a:lnSpc>
            </a:pPr>
            <a:endParaRPr lang="en-NZ" sz="1100" dirty="0">
              <a:solidFill>
                <a:schemeClr val="tx1"/>
              </a:solidFill>
            </a:endParaRPr>
          </a:p>
        </p:txBody>
      </p:sp>
    </p:spTree>
    <p:extLst>
      <p:ext uri="{BB962C8B-B14F-4D97-AF65-F5344CB8AC3E}">
        <p14:creationId xmlns:p14="http://schemas.microsoft.com/office/powerpoint/2010/main" val="4096800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C33F367-76E5-4D2A-96B1-4FD443CDD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1" name="Snip Diagonal Corner Rectangle 21">
            <a:extLst>
              <a:ext uri="{FF2B5EF4-FFF2-40B4-BE49-F238E27FC236}">
                <a16:creationId xmlns:a16="http://schemas.microsoft.com/office/drawing/2014/main" id="{6F769419-3E73-449D-B62A-0CDEC946A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129873" cy="6858002"/>
          </a:xfrm>
          <a:prstGeom prst="snip2DiagRect">
            <a:avLst>
              <a:gd name="adj1" fmla="val 0"/>
              <a:gd name="adj2" fmla="val 0"/>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6515200-42F9-488F-9895-6CDBCD1E8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4" name="Straight Connector 13">
              <a:extLst>
                <a:ext uri="{FF2B5EF4-FFF2-40B4-BE49-F238E27FC236}">
                  <a16:creationId xmlns:a16="http://schemas.microsoft.com/office/drawing/2014/main" id="{43185F0E-78D5-4C2D-9239-D3515B4488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D5BD9142-FF9C-4EED-A027-18D095481B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2F547D3-9752-4481-B3A8-50E08610B8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F1999C2F-3D0D-4813-9696-83630A6FE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C737390-C9CA-456B-9F40-D7A76EA242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600E0F45-FE14-38A7-8D11-640A44DD56DD}"/>
              </a:ext>
            </a:extLst>
          </p:cNvPr>
          <p:cNvSpPr>
            <a:spLocks noGrp="1"/>
          </p:cNvSpPr>
          <p:nvPr>
            <p:ph type="title"/>
          </p:nvPr>
        </p:nvSpPr>
        <p:spPr>
          <a:xfrm>
            <a:off x="8588661" y="941424"/>
            <a:ext cx="3043896" cy="3248611"/>
          </a:xfrm>
        </p:spPr>
        <p:txBody>
          <a:bodyPr>
            <a:normAutofit/>
          </a:bodyPr>
          <a:lstStyle/>
          <a:p>
            <a:r>
              <a:rPr lang="en-NZ">
                <a:solidFill>
                  <a:srgbClr val="FFFFFF"/>
                </a:solidFill>
              </a:rPr>
              <a:t>GOALS </a:t>
            </a:r>
          </a:p>
        </p:txBody>
      </p:sp>
      <p:graphicFrame>
        <p:nvGraphicFramePr>
          <p:cNvPr id="5" name="Content Placeholder 2">
            <a:extLst>
              <a:ext uri="{FF2B5EF4-FFF2-40B4-BE49-F238E27FC236}">
                <a16:creationId xmlns:a16="http://schemas.microsoft.com/office/drawing/2014/main" id="{11347AC8-DB53-59DC-4898-A3FAEECF8A0F}"/>
              </a:ext>
            </a:extLst>
          </p:cNvPr>
          <p:cNvGraphicFramePr>
            <a:graphicFrameLocks noGrp="1"/>
          </p:cNvGraphicFramePr>
          <p:nvPr>
            <p:ph idx="1"/>
            <p:extLst>
              <p:ext uri="{D42A27DB-BD31-4B8C-83A1-F6EECF244321}">
                <p14:modId xmlns:p14="http://schemas.microsoft.com/office/powerpoint/2010/main" val="244020314"/>
              </p:ext>
            </p:extLst>
          </p:nvPr>
        </p:nvGraphicFramePr>
        <p:xfrm>
          <a:off x="940645" y="941424"/>
          <a:ext cx="6190459" cy="47687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747796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E7317-F391-9FD3-1301-146395AAB47C}"/>
              </a:ext>
            </a:extLst>
          </p:cNvPr>
          <p:cNvSpPr>
            <a:spLocks noGrp="1"/>
          </p:cNvSpPr>
          <p:nvPr>
            <p:ph type="title"/>
          </p:nvPr>
        </p:nvSpPr>
        <p:spPr>
          <a:xfrm>
            <a:off x="684212" y="4487332"/>
            <a:ext cx="7350079" cy="1507067"/>
          </a:xfrm>
        </p:spPr>
        <p:txBody>
          <a:bodyPr>
            <a:normAutofit/>
          </a:bodyPr>
          <a:lstStyle/>
          <a:p>
            <a:r>
              <a:rPr lang="en-NZ"/>
              <a:t>Last days of life</a:t>
            </a:r>
          </a:p>
        </p:txBody>
      </p:sp>
      <p:sp>
        <p:nvSpPr>
          <p:cNvPr id="3" name="Content Placeholder 2">
            <a:extLst>
              <a:ext uri="{FF2B5EF4-FFF2-40B4-BE49-F238E27FC236}">
                <a16:creationId xmlns:a16="http://schemas.microsoft.com/office/drawing/2014/main" id="{DDF35CFA-156F-2962-E56F-0151EA2165D6}"/>
              </a:ext>
            </a:extLst>
          </p:cNvPr>
          <p:cNvSpPr>
            <a:spLocks noGrp="1"/>
          </p:cNvSpPr>
          <p:nvPr>
            <p:ph idx="1"/>
          </p:nvPr>
        </p:nvSpPr>
        <p:spPr>
          <a:xfrm>
            <a:off x="684212" y="685800"/>
            <a:ext cx="7350079" cy="3615267"/>
          </a:xfrm>
        </p:spPr>
        <p:txBody>
          <a:bodyPr>
            <a:normAutofit/>
          </a:bodyPr>
          <a:lstStyle/>
          <a:p>
            <a:pPr>
              <a:lnSpc>
                <a:spcPct val="90000"/>
              </a:lnSpc>
            </a:pPr>
            <a:r>
              <a:rPr lang="en-NZ" sz="1700" dirty="0">
                <a:solidFill>
                  <a:schemeClr val="tx1"/>
                </a:solidFill>
              </a:rPr>
              <a:t>Admitted to Dunstan in Type 1 Respiratory Failure on a very cold winters day </a:t>
            </a:r>
          </a:p>
          <a:p>
            <a:pPr>
              <a:lnSpc>
                <a:spcPct val="90000"/>
              </a:lnSpc>
            </a:pPr>
            <a:r>
              <a:rPr lang="en-NZ" sz="1700" dirty="0" err="1">
                <a:solidFill>
                  <a:schemeClr val="tx1"/>
                </a:solidFill>
              </a:rPr>
              <a:t>Bipap</a:t>
            </a:r>
            <a:r>
              <a:rPr lang="en-NZ" sz="1700" dirty="0">
                <a:solidFill>
                  <a:schemeClr val="tx1"/>
                </a:solidFill>
              </a:rPr>
              <a:t> trialled but with very little success</a:t>
            </a:r>
          </a:p>
          <a:p>
            <a:pPr>
              <a:lnSpc>
                <a:spcPct val="90000"/>
              </a:lnSpc>
            </a:pPr>
            <a:r>
              <a:rPr lang="en-NZ" sz="1700" dirty="0">
                <a:solidFill>
                  <a:schemeClr val="tx1"/>
                </a:solidFill>
              </a:rPr>
              <a:t>After 24hours IV Antibiotics and </a:t>
            </a:r>
            <a:r>
              <a:rPr lang="en-NZ" sz="1700" dirty="0" err="1">
                <a:solidFill>
                  <a:schemeClr val="tx1"/>
                </a:solidFill>
              </a:rPr>
              <a:t>Bipap</a:t>
            </a:r>
            <a:r>
              <a:rPr lang="en-NZ" sz="1700" dirty="0">
                <a:solidFill>
                  <a:schemeClr val="tx1"/>
                </a:solidFill>
              </a:rPr>
              <a:t> in HDU it was agreed John was dying so he was moved to a side room and his “</a:t>
            </a:r>
            <a:r>
              <a:rPr lang="en-NZ" sz="1700" dirty="0" err="1">
                <a:solidFill>
                  <a:schemeClr val="tx1"/>
                </a:solidFill>
              </a:rPr>
              <a:t>friend”was</a:t>
            </a:r>
            <a:r>
              <a:rPr lang="en-NZ" sz="1700" dirty="0">
                <a:solidFill>
                  <a:schemeClr val="tx1"/>
                </a:solidFill>
              </a:rPr>
              <a:t> able to visit as much as she could and his family arrived from Dunedin. </a:t>
            </a:r>
          </a:p>
          <a:p>
            <a:pPr>
              <a:lnSpc>
                <a:spcPct val="90000"/>
              </a:lnSpc>
            </a:pPr>
            <a:r>
              <a:rPr lang="en-NZ" sz="1700" dirty="0">
                <a:solidFill>
                  <a:schemeClr val="tx1"/>
                </a:solidFill>
              </a:rPr>
              <a:t>He was commenced on the Last Days of Life Pathway or </a:t>
            </a:r>
            <a:r>
              <a:rPr lang="en-NZ" sz="1700" dirty="0" err="1">
                <a:solidFill>
                  <a:schemeClr val="tx1"/>
                </a:solidFill>
              </a:rPr>
              <a:t>Te</a:t>
            </a:r>
            <a:r>
              <a:rPr lang="en-NZ" sz="1700" dirty="0">
                <a:solidFill>
                  <a:schemeClr val="tx1"/>
                </a:solidFill>
              </a:rPr>
              <a:t> Ara </a:t>
            </a:r>
            <a:r>
              <a:rPr lang="en-NZ" sz="1700" dirty="0" err="1">
                <a:solidFill>
                  <a:schemeClr val="tx1"/>
                </a:solidFill>
              </a:rPr>
              <a:t>Whakapiri</a:t>
            </a:r>
            <a:r>
              <a:rPr lang="en-NZ" sz="1700" dirty="0">
                <a:solidFill>
                  <a:schemeClr val="tx1"/>
                </a:solidFill>
              </a:rPr>
              <a:t> and placed on a Syringe Driver with methadone and midazolam as well as prn morphine and midazolam available. </a:t>
            </a:r>
          </a:p>
          <a:p>
            <a:pPr marL="0" indent="0">
              <a:lnSpc>
                <a:spcPct val="90000"/>
              </a:lnSpc>
              <a:buNone/>
            </a:pPr>
            <a:r>
              <a:rPr lang="en-NZ" sz="1700" dirty="0">
                <a:solidFill>
                  <a:schemeClr val="tx1"/>
                </a:solidFill>
              </a:rPr>
              <a:t>John passed away peacefully with family present at Dunstan Hospital. </a:t>
            </a:r>
          </a:p>
        </p:txBody>
      </p:sp>
      <p:pic>
        <p:nvPicPr>
          <p:cNvPr id="9" name="Picture 8" descr="A close-up of a doctor holding a patient's hand&#10;&#10;Description automatically generated">
            <a:extLst>
              <a:ext uri="{FF2B5EF4-FFF2-40B4-BE49-F238E27FC236}">
                <a16:creationId xmlns:a16="http://schemas.microsoft.com/office/drawing/2014/main" id="{243ED43A-0C97-3B5E-E01B-8CF8D25072F5}"/>
              </a:ext>
            </a:extLst>
          </p:cNvPr>
          <p:cNvPicPr>
            <a:picLocks noChangeAspect="1"/>
          </p:cNvPicPr>
          <p:nvPr/>
        </p:nvPicPr>
        <p:blipFill>
          <a:blip r:embed="rId2">
            <a:extLst>
              <a:ext uri="{28A0092B-C50C-407E-A947-70E740481C1C}">
                <a14:useLocalDpi xmlns:a14="http://schemas.microsoft.com/office/drawing/2010/main" val="0"/>
              </a:ext>
            </a:extLst>
          </a:blip>
          <a:srcRect l="21981" r="45485" b="1"/>
          <a:stretch/>
        </p:blipFill>
        <p:spPr>
          <a:xfrm>
            <a:off x="8314288" y="732999"/>
            <a:ext cx="3239538" cy="4334450"/>
          </a:xfrm>
          <a:custGeom>
            <a:avLst/>
            <a:gdLst/>
            <a:ahLst/>
            <a:cxnLst/>
            <a:rect l="l" t="t" r="r" b="b"/>
            <a:pathLst>
              <a:path w="3239538" h="4334450">
                <a:moveTo>
                  <a:pt x="322464" y="0"/>
                </a:moveTo>
                <a:lnTo>
                  <a:pt x="3239538" y="0"/>
                </a:lnTo>
                <a:lnTo>
                  <a:pt x="3239538" y="4011987"/>
                </a:lnTo>
                <a:lnTo>
                  <a:pt x="2917075" y="4334450"/>
                </a:lnTo>
                <a:lnTo>
                  <a:pt x="0" y="4334450"/>
                </a:lnTo>
                <a:lnTo>
                  <a:pt x="0" y="322464"/>
                </a:lnTo>
                <a:close/>
              </a:path>
            </a:pathLst>
          </a:custGeom>
          <a:ln w="15875">
            <a:solidFill>
              <a:srgbClr val="FFFFFF">
                <a:alpha val="40000"/>
              </a:srgbClr>
            </a:solidFill>
          </a:ln>
          <a:effectLst>
            <a:innerShdw blurRad="57150" dist="38100" dir="14460000">
              <a:prstClr val="black">
                <a:alpha val="70000"/>
              </a:prstClr>
            </a:innerShdw>
          </a:effectLst>
        </p:spPr>
      </p:pic>
      <p:grpSp>
        <p:nvGrpSpPr>
          <p:cNvPr id="14" name="Group 13">
            <a:extLst>
              <a:ext uri="{FF2B5EF4-FFF2-40B4-BE49-F238E27FC236}">
                <a16:creationId xmlns:a16="http://schemas.microsoft.com/office/drawing/2014/main" id="{6B975FEB-EB22-4265-87DB-98C8B1A03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59517"/>
            <a:ext cx="2981858" cy="3208867"/>
            <a:chOff x="9206969" y="2963333"/>
            <a:chExt cx="2981858" cy="3208867"/>
          </a:xfrm>
        </p:grpSpPr>
        <p:cxnSp>
          <p:nvCxnSpPr>
            <p:cNvPr id="15" name="Straight Connector 14">
              <a:extLst>
                <a:ext uri="{FF2B5EF4-FFF2-40B4-BE49-F238E27FC236}">
                  <a16:creationId xmlns:a16="http://schemas.microsoft.com/office/drawing/2014/main" id="{165F12FA-1912-4E22-A32D-0831ADB49AC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D85A33A-E141-4004-96FE-2B25852F784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CDBBF9A1-F02B-475F-8E25-E42F6005345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C4E10861-F5C5-4FCE-BB8E-126306C8C7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EE8BD36-DC78-4FAA-AC76-FF2D4FAD335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17755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D18C5-290B-7F9C-384E-2D3A319F0C64}"/>
              </a:ext>
            </a:extLst>
          </p:cNvPr>
          <p:cNvSpPr>
            <a:spLocks noGrp="1"/>
          </p:cNvSpPr>
          <p:nvPr>
            <p:ph type="title"/>
          </p:nvPr>
        </p:nvSpPr>
        <p:spPr>
          <a:xfrm>
            <a:off x="1024128" y="585216"/>
            <a:ext cx="9720072" cy="337573"/>
          </a:xfrm>
        </p:spPr>
        <p:txBody>
          <a:bodyPr>
            <a:normAutofit fontScale="90000"/>
          </a:bodyPr>
          <a:lstStyle/>
          <a:p>
            <a:endParaRPr lang="en-NZ" dirty="0"/>
          </a:p>
        </p:txBody>
      </p:sp>
      <p:pic>
        <p:nvPicPr>
          <p:cNvPr id="6" name="Content Placeholder 6">
            <a:extLst>
              <a:ext uri="{FF2B5EF4-FFF2-40B4-BE49-F238E27FC236}">
                <a16:creationId xmlns:a16="http://schemas.microsoft.com/office/drawing/2014/main" id="{E915249F-C7F6-9FDF-2A59-E7157657224F}"/>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43200" y="1535546"/>
            <a:ext cx="6271491" cy="4505036"/>
          </a:xfrm>
          <a:prstGeom prst="rect">
            <a:avLst/>
          </a:prstGeom>
        </p:spPr>
      </p:pic>
    </p:spTree>
    <p:extLst>
      <p:ext uri="{BB962C8B-B14F-4D97-AF65-F5344CB8AC3E}">
        <p14:creationId xmlns:p14="http://schemas.microsoft.com/office/powerpoint/2010/main" val="2756565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03268-7AA4-B442-180B-F8E89F90B434}"/>
              </a:ext>
            </a:extLst>
          </p:cNvPr>
          <p:cNvSpPr>
            <a:spLocks noGrp="1"/>
          </p:cNvSpPr>
          <p:nvPr>
            <p:ph type="title"/>
          </p:nvPr>
        </p:nvSpPr>
        <p:spPr>
          <a:xfrm>
            <a:off x="1024128" y="585216"/>
            <a:ext cx="9720072" cy="1073103"/>
          </a:xfrm>
        </p:spPr>
        <p:txBody>
          <a:bodyPr/>
          <a:lstStyle/>
          <a:p>
            <a:r>
              <a:rPr lang="en-NZ" dirty="0"/>
              <a:t>Case study 2</a:t>
            </a:r>
          </a:p>
        </p:txBody>
      </p:sp>
      <p:sp>
        <p:nvSpPr>
          <p:cNvPr id="3" name="Content Placeholder 2">
            <a:extLst>
              <a:ext uri="{FF2B5EF4-FFF2-40B4-BE49-F238E27FC236}">
                <a16:creationId xmlns:a16="http://schemas.microsoft.com/office/drawing/2014/main" id="{1F9F5F9C-94F6-FFEF-F615-6858E708EF26}"/>
              </a:ext>
            </a:extLst>
          </p:cNvPr>
          <p:cNvSpPr>
            <a:spLocks noGrp="1"/>
          </p:cNvSpPr>
          <p:nvPr>
            <p:ph idx="1"/>
          </p:nvPr>
        </p:nvSpPr>
        <p:spPr>
          <a:xfrm>
            <a:off x="1024128" y="1658319"/>
            <a:ext cx="9720073" cy="4651041"/>
          </a:xfrm>
        </p:spPr>
        <p:txBody>
          <a:bodyPr/>
          <a:lstStyle/>
          <a:p>
            <a:pPr>
              <a:buFont typeface="Wingdings" panose="05000000000000000000" pitchFamily="2" charset="2"/>
              <a:buChar char="§"/>
            </a:pPr>
            <a:r>
              <a:rPr lang="en-NZ" dirty="0">
                <a:solidFill>
                  <a:schemeClr val="tx1"/>
                </a:solidFill>
              </a:rPr>
              <a:t>87 Year old </a:t>
            </a:r>
            <a:r>
              <a:rPr lang="en-NZ" dirty="0" err="1">
                <a:solidFill>
                  <a:schemeClr val="tx1"/>
                </a:solidFill>
              </a:rPr>
              <a:t>Maori</a:t>
            </a:r>
            <a:r>
              <a:rPr lang="en-NZ" dirty="0">
                <a:solidFill>
                  <a:schemeClr val="tx1"/>
                </a:solidFill>
              </a:rPr>
              <a:t> gentleman – Known as Don</a:t>
            </a:r>
          </a:p>
          <a:p>
            <a:pPr>
              <a:buFont typeface="Wingdings" panose="05000000000000000000" pitchFamily="2" charset="2"/>
              <a:buChar char="§"/>
            </a:pPr>
            <a:r>
              <a:rPr lang="en-NZ" dirty="0">
                <a:solidFill>
                  <a:schemeClr val="tx1"/>
                </a:solidFill>
              </a:rPr>
              <a:t>Widower with large extended family</a:t>
            </a:r>
          </a:p>
          <a:p>
            <a:pPr>
              <a:buFont typeface="Wingdings" panose="05000000000000000000" pitchFamily="2" charset="2"/>
              <a:buChar char="§"/>
            </a:pPr>
            <a:r>
              <a:rPr lang="en-NZ" dirty="0">
                <a:solidFill>
                  <a:schemeClr val="tx1"/>
                </a:solidFill>
              </a:rPr>
              <a:t>Living 25minutes away from rural hospital</a:t>
            </a:r>
          </a:p>
          <a:p>
            <a:pPr>
              <a:buFont typeface="Wingdings" panose="05000000000000000000" pitchFamily="2" charset="2"/>
              <a:buChar char="§"/>
            </a:pPr>
            <a:r>
              <a:rPr lang="en-NZ" dirty="0">
                <a:solidFill>
                  <a:schemeClr val="tx1"/>
                </a:solidFill>
              </a:rPr>
              <a:t>Wishing to remain at home for EOLC</a:t>
            </a:r>
          </a:p>
          <a:p>
            <a:pPr>
              <a:buFont typeface="Wingdings" panose="05000000000000000000" pitchFamily="2" charset="2"/>
              <a:buChar char="§"/>
            </a:pPr>
            <a:r>
              <a:rPr lang="en-NZ" dirty="0">
                <a:solidFill>
                  <a:schemeClr val="tx1"/>
                </a:solidFill>
              </a:rPr>
              <a:t>Decided to cease medications once discharged home from hospital</a:t>
            </a:r>
          </a:p>
          <a:p>
            <a:pPr>
              <a:buFont typeface="Wingdings" panose="05000000000000000000" pitchFamily="2" charset="2"/>
              <a:buChar char="§"/>
            </a:pPr>
            <a:r>
              <a:rPr lang="en-NZ" dirty="0">
                <a:solidFill>
                  <a:schemeClr val="tx1"/>
                </a:solidFill>
              </a:rPr>
              <a:t>1 daughter an RN in Australia came home to stay</a:t>
            </a:r>
          </a:p>
          <a:p>
            <a:pPr>
              <a:buFont typeface="Wingdings" panose="05000000000000000000" pitchFamily="2" charset="2"/>
              <a:buChar char="§"/>
            </a:pPr>
            <a:r>
              <a:rPr lang="en-NZ" dirty="0">
                <a:solidFill>
                  <a:schemeClr val="tx1"/>
                </a:solidFill>
              </a:rPr>
              <a:t>Living in house with Disabled brother as the home was already adapted for </a:t>
            </a:r>
            <a:r>
              <a:rPr lang="en-NZ" dirty="0" err="1">
                <a:solidFill>
                  <a:schemeClr val="tx1"/>
                </a:solidFill>
              </a:rPr>
              <a:t>accessabillity</a:t>
            </a:r>
            <a:r>
              <a:rPr lang="en-NZ" dirty="0">
                <a:solidFill>
                  <a:schemeClr val="tx1"/>
                </a:solidFill>
              </a:rPr>
              <a:t>.</a:t>
            </a:r>
          </a:p>
          <a:p>
            <a:pPr>
              <a:buFont typeface="Wingdings" panose="05000000000000000000" pitchFamily="2" charset="2"/>
              <a:buChar char="§"/>
            </a:pPr>
            <a:r>
              <a:rPr lang="en-NZ" dirty="0">
                <a:solidFill>
                  <a:schemeClr val="tx1"/>
                </a:solidFill>
              </a:rPr>
              <a:t>Family Cared for him in a lazy boy chair as he refused to use a bed.</a:t>
            </a:r>
          </a:p>
          <a:p>
            <a:endParaRPr lang="en-NZ" dirty="0"/>
          </a:p>
        </p:txBody>
      </p:sp>
    </p:spTree>
    <p:extLst>
      <p:ext uri="{BB962C8B-B14F-4D97-AF65-F5344CB8AC3E}">
        <p14:creationId xmlns:p14="http://schemas.microsoft.com/office/powerpoint/2010/main" val="3454671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345E05-5460-3EA4-848D-6332B449CE8C}"/>
              </a:ext>
            </a:extLst>
          </p:cNvPr>
          <p:cNvSpPr>
            <a:spLocks noGrp="1"/>
          </p:cNvSpPr>
          <p:nvPr>
            <p:ph type="title"/>
          </p:nvPr>
        </p:nvSpPr>
        <p:spPr>
          <a:xfrm>
            <a:off x="640290" y="685800"/>
            <a:ext cx="4818656" cy="4603749"/>
          </a:xfrm>
        </p:spPr>
        <p:txBody>
          <a:bodyPr>
            <a:normAutofit/>
          </a:bodyPr>
          <a:lstStyle/>
          <a:p>
            <a:pPr algn="r"/>
            <a:r>
              <a:rPr lang="en-NZ" sz="5200"/>
              <a:t>CASE STUDY 2</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CD35B07-1AD0-3DA2-B694-0C80E4B04800}"/>
              </a:ext>
            </a:extLst>
          </p:cNvPr>
          <p:cNvSpPr>
            <a:spLocks noGrp="1"/>
          </p:cNvSpPr>
          <p:nvPr>
            <p:ph idx="1"/>
          </p:nvPr>
        </p:nvSpPr>
        <p:spPr>
          <a:xfrm>
            <a:off x="6625651" y="685800"/>
            <a:ext cx="4878959" cy="4603750"/>
          </a:xfrm>
        </p:spPr>
        <p:txBody>
          <a:bodyPr>
            <a:normAutofit/>
          </a:bodyPr>
          <a:lstStyle/>
          <a:p>
            <a:pPr>
              <a:lnSpc>
                <a:spcPct val="90000"/>
              </a:lnSpc>
            </a:pPr>
            <a:r>
              <a:rPr lang="en-NZ" sz="1400" b="0" i="0" u="none" strike="noStrike" baseline="0">
                <a:solidFill>
                  <a:schemeClr val="tx1"/>
                </a:solidFill>
                <a:latin typeface="OpenSans"/>
              </a:rPr>
              <a:t>Primary Diagnosis</a:t>
            </a:r>
          </a:p>
          <a:p>
            <a:pPr>
              <a:lnSpc>
                <a:spcPct val="90000"/>
              </a:lnSpc>
            </a:pPr>
            <a:r>
              <a:rPr lang="en-NZ" sz="1400" b="0" i="0" u="none" strike="noStrike" baseline="0">
                <a:solidFill>
                  <a:schemeClr val="tx1"/>
                </a:solidFill>
                <a:latin typeface="OpenSans"/>
              </a:rPr>
              <a:t>· Rehabilitation following prosthetic joint washout for wound dehiscence</a:t>
            </a:r>
          </a:p>
          <a:p>
            <a:pPr>
              <a:lnSpc>
                <a:spcPct val="90000"/>
              </a:lnSpc>
            </a:pPr>
            <a:r>
              <a:rPr lang="en-NZ" sz="1400" b="0" i="0" u="none" strike="noStrike" baseline="0">
                <a:solidFill>
                  <a:schemeClr val="tx1"/>
                </a:solidFill>
                <a:latin typeface="OpenSans"/>
              </a:rPr>
              <a:t>Secondary Diagnoses</a:t>
            </a:r>
          </a:p>
          <a:p>
            <a:pPr>
              <a:lnSpc>
                <a:spcPct val="90000"/>
              </a:lnSpc>
            </a:pPr>
            <a:r>
              <a:rPr lang="en-NZ" sz="1400" b="0" i="0" u="none" strike="noStrike" baseline="0">
                <a:solidFill>
                  <a:schemeClr val="tx1"/>
                </a:solidFill>
                <a:latin typeface="OpenSans"/>
              </a:rPr>
              <a:t>· Comorbidity</a:t>
            </a:r>
          </a:p>
          <a:p>
            <a:pPr>
              <a:lnSpc>
                <a:spcPct val="90000"/>
              </a:lnSpc>
            </a:pPr>
            <a:r>
              <a:rPr lang="en-NZ" sz="1400" b="0" i="0" u="none" strike="noStrike" baseline="0">
                <a:solidFill>
                  <a:schemeClr val="tx1"/>
                </a:solidFill>
                <a:latin typeface="OpenSans"/>
              </a:rPr>
              <a:t>· Hypercalcaemia, likely due to dehydration from diuresis</a:t>
            </a:r>
          </a:p>
          <a:p>
            <a:pPr>
              <a:lnSpc>
                <a:spcPct val="90000"/>
              </a:lnSpc>
            </a:pPr>
            <a:r>
              <a:rPr lang="en-NZ" sz="1400" b="0" i="0" u="none" strike="noStrike" baseline="0">
                <a:solidFill>
                  <a:schemeClr val="tx1"/>
                </a:solidFill>
                <a:latin typeface="OpenSans"/>
              </a:rPr>
              <a:t>· Heart failure. LVEF 45 to 50%</a:t>
            </a:r>
          </a:p>
          <a:p>
            <a:pPr>
              <a:lnSpc>
                <a:spcPct val="90000"/>
              </a:lnSpc>
            </a:pPr>
            <a:r>
              <a:rPr lang="en-NZ" sz="1400" b="0" i="0" u="none" strike="noStrike" baseline="0">
                <a:solidFill>
                  <a:schemeClr val="tx1"/>
                </a:solidFill>
                <a:latin typeface="OpenSans"/>
              </a:rPr>
              <a:t>· Thyroid mass, ?significance</a:t>
            </a:r>
          </a:p>
          <a:p>
            <a:pPr>
              <a:lnSpc>
                <a:spcPct val="90000"/>
              </a:lnSpc>
            </a:pPr>
            <a:r>
              <a:rPr lang="en-NZ" sz="1400" b="0" i="0" u="none" strike="noStrike" baseline="0">
                <a:solidFill>
                  <a:schemeClr val="tx1"/>
                </a:solidFill>
                <a:latin typeface="OpenSans"/>
              </a:rPr>
              <a:t>· Mild vitamin D defiency</a:t>
            </a:r>
          </a:p>
          <a:p>
            <a:pPr>
              <a:lnSpc>
                <a:spcPct val="90000"/>
              </a:lnSpc>
            </a:pPr>
            <a:r>
              <a:rPr lang="en-NZ" sz="1400" b="0" i="0" u="none" strike="noStrike" baseline="0">
                <a:solidFill>
                  <a:schemeClr val="tx1"/>
                </a:solidFill>
                <a:latin typeface="OpenSans"/>
              </a:rPr>
              <a:t>· Rectal thickening, ?significance – Likely tumour</a:t>
            </a:r>
          </a:p>
          <a:p>
            <a:pPr>
              <a:lnSpc>
                <a:spcPct val="90000"/>
              </a:lnSpc>
            </a:pPr>
            <a:r>
              <a:rPr lang="en-NZ" sz="1400" b="0" i="0" u="none" strike="noStrike" baseline="0">
                <a:solidFill>
                  <a:schemeClr val="tx1"/>
                </a:solidFill>
                <a:latin typeface="OpenSans"/>
              </a:rPr>
              <a:t>· Cholestatic LFT derangement with biochemical jaundice. No evidence of structural abnormality on CT</a:t>
            </a:r>
          </a:p>
          <a:p>
            <a:pPr>
              <a:lnSpc>
                <a:spcPct val="90000"/>
              </a:lnSpc>
            </a:pPr>
            <a:r>
              <a:rPr lang="en-NZ" sz="1400" b="0" i="0" u="none" strike="noStrike" baseline="0">
                <a:solidFill>
                  <a:schemeClr val="tx1"/>
                </a:solidFill>
                <a:latin typeface="OpenSans"/>
              </a:rPr>
              <a:t>imaging</a:t>
            </a:r>
          </a:p>
          <a:p>
            <a:pPr>
              <a:lnSpc>
                <a:spcPct val="90000"/>
              </a:lnSpc>
            </a:pPr>
            <a:r>
              <a:rPr lang="en-NZ" sz="1400" b="0" i="0" u="none" strike="noStrike" baseline="0">
                <a:solidFill>
                  <a:schemeClr val="tx1"/>
                </a:solidFill>
                <a:latin typeface="OpenSans"/>
              </a:rPr>
              <a:t>· Growth of Stenotrophomonas maltophilia from sputum, ?significance.</a:t>
            </a:r>
            <a:endParaRPr lang="en-NZ" sz="1400">
              <a:solidFill>
                <a:schemeClr val="tx1"/>
              </a:solidFill>
            </a:endParaRPr>
          </a:p>
        </p:txBody>
      </p:sp>
    </p:spTree>
    <p:extLst>
      <p:ext uri="{BB962C8B-B14F-4D97-AF65-F5344CB8AC3E}">
        <p14:creationId xmlns:p14="http://schemas.microsoft.com/office/powerpoint/2010/main" val="2630094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AE7D7-7F6F-D33B-5D20-BD73B0A30892}"/>
              </a:ext>
            </a:extLst>
          </p:cNvPr>
          <p:cNvSpPr>
            <a:spLocks noGrp="1"/>
          </p:cNvSpPr>
          <p:nvPr>
            <p:ph type="title"/>
          </p:nvPr>
        </p:nvSpPr>
        <p:spPr>
          <a:xfrm>
            <a:off x="640290" y="685800"/>
            <a:ext cx="4818656" cy="4603749"/>
          </a:xfrm>
        </p:spPr>
        <p:txBody>
          <a:bodyPr>
            <a:normAutofit/>
          </a:bodyPr>
          <a:lstStyle/>
          <a:p>
            <a:pPr algn="r"/>
            <a:r>
              <a:rPr lang="en-NZ" sz="4800"/>
              <a:t>Management</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D43A31-1FD0-A0C8-3A9A-AC64CA9A061F}"/>
              </a:ext>
            </a:extLst>
          </p:cNvPr>
          <p:cNvSpPr>
            <a:spLocks noGrp="1"/>
          </p:cNvSpPr>
          <p:nvPr>
            <p:ph idx="1"/>
          </p:nvPr>
        </p:nvSpPr>
        <p:spPr>
          <a:xfrm>
            <a:off x="6625651" y="685799"/>
            <a:ext cx="4878959" cy="5947475"/>
          </a:xfrm>
        </p:spPr>
        <p:txBody>
          <a:bodyPr>
            <a:normAutofit/>
          </a:bodyPr>
          <a:lstStyle/>
          <a:p>
            <a:pPr marL="0" indent="0">
              <a:lnSpc>
                <a:spcPct val="90000"/>
              </a:lnSpc>
              <a:buNone/>
            </a:pPr>
            <a:r>
              <a:rPr lang="en-NZ" sz="1600" dirty="0">
                <a:solidFill>
                  <a:schemeClr val="tx1"/>
                </a:solidFill>
              </a:rPr>
              <a:t>2 weeks after ceasing oral medications began to deteriorate.</a:t>
            </a:r>
          </a:p>
          <a:p>
            <a:pPr marL="0" indent="0">
              <a:lnSpc>
                <a:spcPct val="90000"/>
              </a:lnSpc>
              <a:buNone/>
            </a:pPr>
            <a:r>
              <a:rPr lang="en-NZ" sz="1600" dirty="0">
                <a:solidFill>
                  <a:schemeClr val="tx1"/>
                </a:solidFill>
              </a:rPr>
              <a:t>PCNS and CC OCH visited together to meet with the patient and whanau. </a:t>
            </a:r>
          </a:p>
          <a:p>
            <a:pPr marL="0" indent="0">
              <a:lnSpc>
                <a:spcPct val="90000"/>
              </a:lnSpc>
              <a:buNone/>
            </a:pPr>
            <a:r>
              <a:rPr lang="en-NZ" sz="1600" dirty="0">
                <a:solidFill>
                  <a:schemeClr val="tx1"/>
                </a:solidFill>
              </a:rPr>
              <a:t>Assessment completed and agreed Don was deteriorating</a:t>
            </a:r>
          </a:p>
          <a:p>
            <a:pPr marL="0" indent="0">
              <a:lnSpc>
                <a:spcPct val="90000"/>
              </a:lnSpc>
              <a:buNone/>
            </a:pPr>
            <a:r>
              <a:rPr lang="en-NZ" sz="1600" dirty="0">
                <a:solidFill>
                  <a:schemeClr val="tx1"/>
                </a:solidFill>
              </a:rPr>
              <a:t>IDC started draining haematuria but Don declined having antibiotics so PCNS supported with irrigation and equipment. </a:t>
            </a:r>
          </a:p>
          <a:p>
            <a:pPr marL="0" indent="0">
              <a:lnSpc>
                <a:spcPct val="90000"/>
              </a:lnSpc>
              <a:buNone/>
            </a:pPr>
            <a:r>
              <a:rPr lang="en-NZ" sz="1600" dirty="0">
                <a:solidFill>
                  <a:schemeClr val="tx1"/>
                </a:solidFill>
              </a:rPr>
              <a:t>Utilizing commode chair and pull-ups for BA.</a:t>
            </a:r>
          </a:p>
          <a:p>
            <a:pPr marL="0" indent="0">
              <a:lnSpc>
                <a:spcPct val="90000"/>
              </a:lnSpc>
              <a:buNone/>
            </a:pPr>
            <a:r>
              <a:rPr lang="en-NZ" sz="1600" dirty="0">
                <a:solidFill>
                  <a:schemeClr val="tx1"/>
                </a:solidFill>
              </a:rPr>
              <a:t>Reviewed by Hospice Doctor and GP agreed to continue with current medications. </a:t>
            </a:r>
          </a:p>
          <a:p>
            <a:pPr marL="0" indent="0">
              <a:lnSpc>
                <a:spcPct val="90000"/>
              </a:lnSpc>
              <a:buNone/>
            </a:pPr>
            <a:r>
              <a:rPr lang="en-NZ" sz="1600" dirty="0">
                <a:solidFill>
                  <a:schemeClr val="tx1"/>
                </a:solidFill>
              </a:rPr>
              <a:t>Morphine 2.5-5mg sublingually charted, with midazolam nasal spray and haloperidol1- 2mg sublingual for increased confusion. RN daughter was given charge of this to administer.</a:t>
            </a:r>
          </a:p>
          <a:p>
            <a:pPr marL="0" indent="0">
              <a:lnSpc>
                <a:spcPct val="90000"/>
              </a:lnSpc>
              <a:buNone/>
            </a:pPr>
            <a:r>
              <a:rPr lang="en-NZ" sz="1600" dirty="0">
                <a:solidFill>
                  <a:schemeClr val="tx1"/>
                </a:solidFill>
              </a:rPr>
              <a:t>Family providing personal cares in the lazy boy chair and </a:t>
            </a:r>
            <a:r>
              <a:rPr lang="en-NZ" sz="1600" dirty="0" err="1">
                <a:solidFill>
                  <a:schemeClr val="tx1"/>
                </a:solidFill>
              </a:rPr>
              <a:t>roho</a:t>
            </a:r>
            <a:r>
              <a:rPr lang="en-NZ" sz="1600" dirty="0">
                <a:solidFill>
                  <a:schemeClr val="tx1"/>
                </a:solidFill>
              </a:rPr>
              <a:t> segments placed on </a:t>
            </a:r>
            <a:r>
              <a:rPr lang="en-NZ" sz="1600" dirty="0" err="1">
                <a:solidFill>
                  <a:schemeClr val="tx1"/>
                </a:solidFill>
              </a:rPr>
              <a:t>lazyboy</a:t>
            </a:r>
            <a:r>
              <a:rPr lang="en-NZ" sz="1600" dirty="0">
                <a:solidFill>
                  <a:schemeClr val="tx1"/>
                </a:solidFill>
              </a:rPr>
              <a:t> for pressure area care. </a:t>
            </a:r>
          </a:p>
          <a:p>
            <a:pPr marL="0" indent="0">
              <a:lnSpc>
                <a:spcPct val="90000"/>
              </a:lnSpc>
              <a:buNone/>
            </a:pPr>
            <a:endParaRPr lang="en-NZ" sz="1600" dirty="0">
              <a:solidFill>
                <a:schemeClr val="tx1"/>
              </a:solidFill>
            </a:endParaRPr>
          </a:p>
        </p:txBody>
      </p:sp>
    </p:spTree>
    <p:extLst>
      <p:ext uri="{BB962C8B-B14F-4D97-AF65-F5344CB8AC3E}">
        <p14:creationId xmlns:p14="http://schemas.microsoft.com/office/powerpoint/2010/main" val="3174884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0947B-558D-9265-9051-9F511CD6ED1F}"/>
              </a:ext>
            </a:extLst>
          </p:cNvPr>
          <p:cNvSpPr>
            <a:spLocks noGrp="1"/>
          </p:cNvSpPr>
          <p:nvPr>
            <p:ph type="title"/>
          </p:nvPr>
        </p:nvSpPr>
        <p:spPr>
          <a:xfrm>
            <a:off x="640290" y="685800"/>
            <a:ext cx="4818656" cy="4603749"/>
          </a:xfrm>
        </p:spPr>
        <p:txBody>
          <a:bodyPr>
            <a:normAutofit/>
          </a:bodyPr>
          <a:lstStyle/>
          <a:p>
            <a:pPr algn="r"/>
            <a:r>
              <a:rPr lang="en-NZ" sz="5200"/>
              <a:t>End OF Life Care</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0C0E89-9D13-5675-2732-3AA24C23DC0B}"/>
              </a:ext>
            </a:extLst>
          </p:cNvPr>
          <p:cNvSpPr>
            <a:spLocks noGrp="1"/>
          </p:cNvSpPr>
          <p:nvPr>
            <p:ph idx="1"/>
          </p:nvPr>
        </p:nvSpPr>
        <p:spPr>
          <a:xfrm>
            <a:off x="6625651" y="69743"/>
            <a:ext cx="4878959" cy="7105972"/>
          </a:xfrm>
        </p:spPr>
        <p:txBody>
          <a:bodyPr>
            <a:normAutofit/>
          </a:bodyPr>
          <a:lstStyle/>
          <a:p>
            <a:pPr>
              <a:lnSpc>
                <a:spcPct val="90000"/>
              </a:lnSpc>
            </a:pPr>
            <a:r>
              <a:rPr lang="en-NZ" sz="1400" dirty="0">
                <a:solidFill>
                  <a:schemeClr val="tx1"/>
                </a:solidFill>
              </a:rPr>
              <a:t>Don became moribund and difficult to give sublingual medications to so a subcutaneous line was placed and his daughter shown how to administer s/cut morphine and midazolam prn as she was unfamiliar with giving medication this route.   PRNS were pre-drawn by the pharmacy. </a:t>
            </a:r>
          </a:p>
          <a:p>
            <a:pPr marL="0" indent="0">
              <a:lnSpc>
                <a:spcPct val="90000"/>
              </a:lnSpc>
              <a:buNone/>
            </a:pPr>
            <a:r>
              <a:rPr lang="en-NZ" sz="1400" dirty="0">
                <a:solidFill>
                  <a:schemeClr val="tx1"/>
                </a:solidFill>
              </a:rPr>
              <a:t> A Syringe Driver was commenced once a baseline of what he was using was established as he was requiring a small dose of morphine and midazolam </a:t>
            </a:r>
            <a:r>
              <a:rPr lang="en-NZ" sz="1400" dirty="0" err="1">
                <a:solidFill>
                  <a:schemeClr val="tx1"/>
                </a:solidFill>
              </a:rPr>
              <a:t>inconsultation</a:t>
            </a:r>
            <a:r>
              <a:rPr lang="en-NZ" sz="1400" dirty="0">
                <a:solidFill>
                  <a:schemeClr val="tx1"/>
                </a:solidFill>
              </a:rPr>
              <a:t> with OCH and GP</a:t>
            </a:r>
          </a:p>
          <a:p>
            <a:pPr>
              <a:lnSpc>
                <a:spcPct val="90000"/>
              </a:lnSpc>
            </a:pPr>
            <a:r>
              <a:rPr lang="en-NZ" sz="1400" dirty="0">
                <a:solidFill>
                  <a:schemeClr val="tx1"/>
                </a:solidFill>
              </a:rPr>
              <a:t>Dons family rallied around and had a roster set-up for caring for him and ensuring he wasn’t alone at anytime in his last days of life, providing all personal cares.</a:t>
            </a:r>
          </a:p>
          <a:p>
            <a:pPr>
              <a:lnSpc>
                <a:spcPct val="90000"/>
              </a:lnSpc>
            </a:pPr>
            <a:r>
              <a:rPr lang="en-NZ" sz="1400" dirty="0">
                <a:solidFill>
                  <a:schemeClr val="tx1"/>
                </a:solidFill>
              </a:rPr>
              <a:t>PCNS and Hospice CC visited jointly and separately daily and sometimes twice daily to provide continued assessment, support and guidance to the family.</a:t>
            </a:r>
          </a:p>
          <a:p>
            <a:pPr marL="0" indent="0">
              <a:lnSpc>
                <a:spcPct val="90000"/>
              </a:lnSpc>
              <a:buNone/>
            </a:pPr>
            <a:r>
              <a:rPr lang="en-NZ" sz="1400" dirty="0">
                <a:solidFill>
                  <a:schemeClr val="tx1"/>
                </a:solidFill>
              </a:rPr>
              <a:t> GP provided prescriptions for the medications and visited the home once in Dons last week of life. </a:t>
            </a:r>
          </a:p>
          <a:p>
            <a:pPr marL="0" indent="0">
              <a:lnSpc>
                <a:spcPct val="90000"/>
              </a:lnSpc>
              <a:buNone/>
            </a:pPr>
            <a:r>
              <a:rPr lang="en-NZ" sz="1400" dirty="0">
                <a:solidFill>
                  <a:schemeClr val="tx1"/>
                </a:solidFill>
              </a:rPr>
              <a:t> Don died peacefully at home with his family present. </a:t>
            </a:r>
          </a:p>
        </p:txBody>
      </p:sp>
    </p:spTree>
    <p:extLst>
      <p:ext uri="{BB962C8B-B14F-4D97-AF65-F5344CB8AC3E}">
        <p14:creationId xmlns:p14="http://schemas.microsoft.com/office/powerpoint/2010/main" val="3271136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249B-E3E5-5704-2777-B4CB192662CA}"/>
              </a:ext>
            </a:extLst>
          </p:cNvPr>
          <p:cNvSpPr>
            <a:spLocks noGrp="1"/>
          </p:cNvSpPr>
          <p:nvPr>
            <p:ph type="title"/>
          </p:nvPr>
        </p:nvSpPr>
        <p:spPr>
          <a:xfrm>
            <a:off x="1024128" y="585216"/>
            <a:ext cx="9720072" cy="61329"/>
          </a:xfrm>
        </p:spPr>
        <p:txBody>
          <a:bodyPr>
            <a:normAutofit fontScale="90000"/>
          </a:bodyPr>
          <a:lstStyle/>
          <a:p>
            <a:endParaRPr lang="en-NZ" dirty="0"/>
          </a:p>
        </p:txBody>
      </p:sp>
      <p:pic>
        <p:nvPicPr>
          <p:cNvPr id="4" name="Content Placeholder 3" descr="He_Tangata.JPG">
            <a:extLst>
              <a:ext uri="{FF2B5EF4-FFF2-40B4-BE49-F238E27FC236}">
                <a16:creationId xmlns:a16="http://schemas.microsoft.com/office/drawing/2014/main" id="{669693DF-6121-4FD7-B65C-09B284318DD1}"/>
              </a:ext>
            </a:extLst>
          </p:cNvPr>
          <p:cNvPicPr>
            <a:picLocks noGrp="1" noChangeAspect="1"/>
          </p:cNvPicPr>
          <p:nvPr>
            <p:ph idx="1"/>
          </p:nvPr>
        </p:nvPicPr>
        <p:blipFill>
          <a:blip r:embed="rId2" cstate="print"/>
          <a:stretch>
            <a:fillRect/>
          </a:stretch>
        </p:blipFill>
        <p:spPr bwMode="auto">
          <a:xfrm>
            <a:off x="3343563" y="914401"/>
            <a:ext cx="6289964" cy="4381360"/>
          </a:xfrm>
          <a:prstGeom prst="rect">
            <a:avLst/>
          </a:prstGeom>
          <a:noFill/>
          <a:ln w="9525">
            <a:noFill/>
            <a:miter lim="800000"/>
            <a:headEnd/>
            <a:tailEnd/>
          </a:ln>
        </p:spPr>
      </p:pic>
      <p:sp>
        <p:nvSpPr>
          <p:cNvPr id="6" name="TextBox 5">
            <a:extLst>
              <a:ext uri="{FF2B5EF4-FFF2-40B4-BE49-F238E27FC236}">
                <a16:creationId xmlns:a16="http://schemas.microsoft.com/office/drawing/2014/main" id="{0CC3024C-7C74-8CC6-0B6D-3096C29C8180}"/>
              </a:ext>
            </a:extLst>
          </p:cNvPr>
          <p:cNvSpPr txBox="1"/>
          <p:nvPr/>
        </p:nvSpPr>
        <p:spPr>
          <a:xfrm>
            <a:off x="2754386" y="5175971"/>
            <a:ext cx="7102678" cy="1089529"/>
          </a:xfrm>
          <a:prstGeom prst="rect">
            <a:avLst/>
          </a:prstGeom>
          <a:noFill/>
        </p:spPr>
        <p:txBody>
          <a:bodyPr wrap="square">
            <a:spAutoFit/>
          </a:bodyPr>
          <a:lstStyle/>
          <a:p>
            <a:pPr algn="ctr" eaLnBrk="1" hangingPunct="1">
              <a:lnSpc>
                <a:spcPct val="90000"/>
              </a:lnSpc>
              <a:buFont typeface="Wingdings" pitchFamily="2" charset="2"/>
              <a:buNone/>
            </a:pPr>
            <a:endParaRPr lang="en-NZ" sz="2400" dirty="0">
              <a:latin typeface="MV Boli" pitchFamily="2"/>
              <a:ea typeface="MV Boli" pitchFamily="2"/>
              <a:cs typeface="MV Boli" pitchFamily="2"/>
            </a:endParaRPr>
          </a:p>
          <a:p>
            <a:pPr algn="ctr" eaLnBrk="1" hangingPunct="1">
              <a:lnSpc>
                <a:spcPct val="90000"/>
              </a:lnSpc>
              <a:buFont typeface="Wingdings" pitchFamily="2" charset="2"/>
              <a:buNone/>
            </a:pPr>
            <a:r>
              <a:rPr lang="en-AU" sz="2400" b="1" i="1" dirty="0">
                <a:latin typeface="Times New Roman" pitchFamily="18" charset="0"/>
              </a:rPr>
              <a:t>What is the most important thing in the world?</a:t>
            </a:r>
          </a:p>
          <a:p>
            <a:pPr algn="ctr" eaLnBrk="1" hangingPunct="1">
              <a:lnSpc>
                <a:spcPct val="90000"/>
              </a:lnSpc>
              <a:buFont typeface="Wingdings" pitchFamily="2" charset="2"/>
              <a:buNone/>
            </a:pPr>
            <a:r>
              <a:rPr lang="en-AU" sz="2400" b="1" i="1" dirty="0">
                <a:latin typeface="Times New Roman" pitchFamily="18" charset="0"/>
              </a:rPr>
              <a:t>It is people! It is people! It is people!</a:t>
            </a:r>
          </a:p>
        </p:txBody>
      </p:sp>
    </p:spTree>
    <p:extLst>
      <p:ext uri="{BB962C8B-B14F-4D97-AF65-F5344CB8AC3E}">
        <p14:creationId xmlns:p14="http://schemas.microsoft.com/office/powerpoint/2010/main" val="385950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BB046-F41E-8423-C175-772AE0F1ED18}"/>
              </a:ext>
            </a:extLst>
          </p:cNvPr>
          <p:cNvSpPr>
            <a:spLocks noGrp="1"/>
          </p:cNvSpPr>
          <p:nvPr>
            <p:ph type="title"/>
          </p:nvPr>
        </p:nvSpPr>
        <p:spPr>
          <a:xfrm>
            <a:off x="1024128" y="585216"/>
            <a:ext cx="9720072" cy="1095802"/>
          </a:xfrm>
        </p:spPr>
        <p:txBody>
          <a:bodyPr/>
          <a:lstStyle/>
          <a:p>
            <a:r>
              <a:rPr lang="en-NZ" dirty="0"/>
              <a:t>Questions?</a:t>
            </a:r>
          </a:p>
        </p:txBody>
      </p:sp>
      <p:pic>
        <p:nvPicPr>
          <p:cNvPr id="4" name="Content Placeholder 3">
            <a:extLst>
              <a:ext uri="{FF2B5EF4-FFF2-40B4-BE49-F238E27FC236}">
                <a16:creationId xmlns:a16="http://schemas.microsoft.com/office/drawing/2014/main" id="{733058B5-8A8F-C537-EE2B-F3F38A5F6A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0783" y="1978891"/>
            <a:ext cx="6514059" cy="3614738"/>
          </a:xfrm>
        </p:spPr>
      </p:pic>
    </p:spTree>
    <p:extLst>
      <p:ext uri="{BB962C8B-B14F-4D97-AF65-F5344CB8AC3E}">
        <p14:creationId xmlns:p14="http://schemas.microsoft.com/office/powerpoint/2010/main" val="81717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88714F-0BC0-5430-41FE-A26529A7489F}"/>
              </a:ext>
            </a:extLst>
          </p:cNvPr>
          <p:cNvSpPr>
            <a:spLocks noGrp="1"/>
          </p:cNvSpPr>
          <p:nvPr>
            <p:ph type="title"/>
          </p:nvPr>
        </p:nvSpPr>
        <p:spPr>
          <a:xfrm>
            <a:off x="640289" y="685800"/>
            <a:ext cx="5169383" cy="4603749"/>
          </a:xfrm>
        </p:spPr>
        <p:txBody>
          <a:bodyPr>
            <a:normAutofit/>
          </a:bodyPr>
          <a:lstStyle/>
          <a:p>
            <a:pPr algn="r"/>
            <a:r>
              <a:rPr lang="en-NZ" sz="5200" dirty="0"/>
              <a:t>REFERENCES</a:t>
            </a:r>
          </a:p>
        </p:txBody>
      </p:sp>
      <p:sp>
        <p:nvSpPr>
          <p:cNvPr id="23" name="Rectangle 22">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DD035C-6A7C-DBAB-9B0F-7A6E1D4B3CE4}"/>
              </a:ext>
            </a:extLst>
          </p:cNvPr>
          <p:cNvSpPr>
            <a:spLocks noGrp="1"/>
          </p:cNvSpPr>
          <p:nvPr>
            <p:ph idx="1"/>
          </p:nvPr>
        </p:nvSpPr>
        <p:spPr>
          <a:xfrm>
            <a:off x="6625651" y="685800"/>
            <a:ext cx="4878959" cy="4603750"/>
          </a:xfrm>
        </p:spPr>
        <p:txBody>
          <a:bodyPr>
            <a:normAutofit/>
          </a:bodyPr>
          <a:lstStyle/>
          <a:p>
            <a:r>
              <a:rPr lang="en-NZ" dirty="0">
                <a:solidFill>
                  <a:schemeClr val="tx1"/>
                </a:solidFill>
              </a:rPr>
              <a:t>The New Zealand Palliative Care Strategy 2001  moh.govt.nz</a:t>
            </a:r>
          </a:p>
          <a:p>
            <a:r>
              <a:rPr lang="en-NZ" dirty="0">
                <a:solidFill>
                  <a:schemeClr val="tx1"/>
                </a:solidFill>
              </a:rPr>
              <a:t>Rural Health Care Strategy 2023 moh.govt.nz</a:t>
            </a:r>
          </a:p>
          <a:p>
            <a:r>
              <a:rPr lang="en-NZ" dirty="0" err="1">
                <a:solidFill>
                  <a:schemeClr val="tx1"/>
                </a:solidFill>
              </a:rPr>
              <a:t>Te</a:t>
            </a:r>
            <a:r>
              <a:rPr lang="en-NZ" dirty="0">
                <a:solidFill>
                  <a:schemeClr val="tx1"/>
                </a:solidFill>
              </a:rPr>
              <a:t> Ara </a:t>
            </a:r>
            <a:r>
              <a:rPr lang="en-NZ" dirty="0" err="1">
                <a:solidFill>
                  <a:schemeClr val="tx1"/>
                </a:solidFill>
              </a:rPr>
              <a:t>Whakapiri</a:t>
            </a:r>
            <a:r>
              <a:rPr lang="en-NZ" dirty="0">
                <a:solidFill>
                  <a:schemeClr val="tx1"/>
                </a:solidFill>
              </a:rPr>
              <a:t> 2017 Health.govt.nz</a:t>
            </a:r>
          </a:p>
        </p:txBody>
      </p:sp>
    </p:spTree>
    <p:extLst>
      <p:ext uri="{BB962C8B-B14F-4D97-AF65-F5344CB8AC3E}">
        <p14:creationId xmlns:p14="http://schemas.microsoft.com/office/powerpoint/2010/main" val="3221076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C9520-03AC-E867-BE13-B7994425353E}"/>
              </a:ext>
            </a:extLst>
          </p:cNvPr>
          <p:cNvSpPr>
            <a:spLocks noGrp="1"/>
          </p:cNvSpPr>
          <p:nvPr>
            <p:ph type="title"/>
          </p:nvPr>
        </p:nvSpPr>
        <p:spPr>
          <a:xfrm>
            <a:off x="139485" y="685800"/>
            <a:ext cx="5695627" cy="4603749"/>
          </a:xfrm>
        </p:spPr>
        <p:txBody>
          <a:bodyPr>
            <a:normAutofit/>
          </a:bodyPr>
          <a:lstStyle/>
          <a:p>
            <a:pPr algn="r"/>
            <a:r>
              <a:rPr lang="en-NZ" sz="5200" dirty="0"/>
              <a:t>ROLE DEVELOPEMENT</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669B509-333F-6C2F-542F-6C737CAB5C9B}"/>
              </a:ext>
            </a:extLst>
          </p:cNvPr>
          <p:cNvSpPr>
            <a:spLocks noGrp="1"/>
          </p:cNvSpPr>
          <p:nvPr>
            <p:ph idx="1"/>
          </p:nvPr>
        </p:nvSpPr>
        <p:spPr>
          <a:xfrm>
            <a:off x="6625651" y="123985"/>
            <a:ext cx="4878959" cy="6447295"/>
          </a:xfrm>
        </p:spPr>
        <p:txBody>
          <a:bodyPr>
            <a:normAutofit/>
          </a:bodyPr>
          <a:lstStyle/>
          <a:p>
            <a:r>
              <a:rPr lang="en-NZ" sz="1400" dirty="0">
                <a:solidFill>
                  <a:schemeClr val="tx1"/>
                </a:solidFill>
              </a:rPr>
              <a:t>Role developed in relation to the NZ Palliative Care strategy 2001</a:t>
            </a:r>
          </a:p>
          <a:p>
            <a:r>
              <a:rPr lang="en-NZ" sz="1400" dirty="0">
                <a:solidFill>
                  <a:schemeClr val="tx1"/>
                </a:solidFill>
              </a:rPr>
              <a:t>Factors affecting Palliative Care in Central Otago was the delivery of Palliative Care being poorly integrated into Primary and Secondary Care, Lack of Co-ordination causing service </a:t>
            </a:r>
            <a:r>
              <a:rPr lang="en-NZ" sz="1400" dirty="0" err="1">
                <a:solidFill>
                  <a:schemeClr val="tx1"/>
                </a:solidFill>
              </a:rPr>
              <a:t>Variabillity</a:t>
            </a:r>
            <a:r>
              <a:rPr lang="en-NZ" sz="1400" dirty="0">
                <a:solidFill>
                  <a:schemeClr val="tx1"/>
                </a:solidFill>
              </a:rPr>
              <a:t>  and funding gaps.  </a:t>
            </a:r>
          </a:p>
          <a:p>
            <a:r>
              <a:rPr lang="en-NZ" sz="1400" dirty="0">
                <a:solidFill>
                  <a:schemeClr val="tx1"/>
                </a:solidFill>
              </a:rPr>
              <a:t>The Role was developed to reduce disparities in health status , ensure </a:t>
            </a:r>
            <a:r>
              <a:rPr lang="en-NZ" sz="1400" dirty="0" err="1">
                <a:solidFill>
                  <a:schemeClr val="tx1"/>
                </a:solidFill>
              </a:rPr>
              <a:t>accessabile</a:t>
            </a:r>
            <a:r>
              <a:rPr lang="en-NZ" sz="1400" dirty="0">
                <a:solidFill>
                  <a:schemeClr val="tx1"/>
                </a:solidFill>
              </a:rPr>
              <a:t> and appropriate services for people from lower socio-economic groups and ensure culturally appropriate care for </a:t>
            </a:r>
            <a:r>
              <a:rPr lang="en-NZ" sz="1400" dirty="0" err="1">
                <a:solidFill>
                  <a:schemeClr val="tx1"/>
                </a:solidFill>
              </a:rPr>
              <a:t>Maori</a:t>
            </a:r>
            <a:r>
              <a:rPr lang="en-NZ" sz="1400" dirty="0">
                <a:solidFill>
                  <a:schemeClr val="tx1"/>
                </a:solidFill>
              </a:rPr>
              <a:t> and Pacific Island people as well as other ethnicities.  </a:t>
            </a:r>
          </a:p>
          <a:p>
            <a:r>
              <a:rPr lang="en-NZ" sz="1400" dirty="0">
                <a:solidFill>
                  <a:schemeClr val="tx1"/>
                </a:solidFill>
              </a:rPr>
              <a:t>The role aligns with </a:t>
            </a:r>
            <a:r>
              <a:rPr lang="en-NZ" sz="1400" b="0" i="0" u="none" strike="noStrike" baseline="0" dirty="0">
                <a:solidFill>
                  <a:schemeClr val="tx1"/>
                </a:solidFill>
              </a:rPr>
              <a:t>the national model for palliative care which is:  “ to provide a seamless service for patients as they move between settings in the community, the hospital inpatient system, hospice inpatient units, and ARC “. </a:t>
            </a:r>
            <a:endParaRPr lang="en-NZ" sz="1400" dirty="0">
              <a:solidFill>
                <a:schemeClr val="tx1"/>
              </a:solidFill>
            </a:endParaRPr>
          </a:p>
        </p:txBody>
      </p:sp>
    </p:spTree>
    <p:extLst>
      <p:ext uri="{BB962C8B-B14F-4D97-AF65-F5344CB8AC3E}">
        <p14:creationId xmlns:p14="http://schemas.microsoft.com/office/powerpoint/2010/main" val="3376539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290" y="685800"/>
            <a:ext cx="4818656" cy="4603749"/>
          </a:xfrm>
        </p:spPr>
        <p:txBody>
          <a:bodyPr>
            <a:normAutofit/>
          </a:bodyPr>
          <a:lstStyle/>
          <a:p>
            <a:pPr algn="r"/>
            <a:r>
              <a:rPr lang="en-NZ" sz="5200"/>
              <a:t>Aims Of The Rural Palliative CNS Role</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625651" y="371959"/>
            <a:ext cx="4878959" cy="6106333"/>
          </a:xfrm>
        </p:spPr>
        <p:txBody>
          <a:bodyPr>
            <a:normAutofit/>
          </a:bodyPr>
          <a:lstStyle/>
          <a:p>
            <a:pPr>
              <a:lnSpc>
                <a:spcPct val="90000"/>
              </a:lnSpc>
            </a:pPr>
            <a:r>
              <a:rPr lang="en-NZ" sz="1300" dirty="0">
                <a:solidFill>
                  <a:schemeClr val="tx1"/>
                </a:solidFill>
              </a:rPr>
              <a:t>Improve access to Palliative Care for patients in the rural community in primary and secondary health</a:t>
            </a:r>
          </a:p>
          <a:p>
            <a:pPr>
              <a:lnSpc>
                <a:spcPct val="90000"/>
              </a:lnSpc>
            </a:pPr>
            <a:r>
              <a:rPr lang="en-NZ" sz="1300" dirty="0">
                <a:solidFill>
                  <a:schemeClr val="tx1"/>
                </a:solidFill>
              </a:rPr>
              <a:t>Provide advanced clinical advice / support regarding complex symptom management underpinned by </a:t>
            </a:r>
            <a:r>
              <a:rPr lang="en-NZ" sz="1300" dirty="0" err="1">
                <a:solidFill>
                  <a:schemeClr val="tx1"/>
                </a:solidFill>
              </a:rPr>
              <a:t>Te</a:t>
            </a:r>
            <a:r>
              <a:rPr lang="en-NZ" sz="1300" dirty="0">
                <a:solidFill>
                  <a:schemeClr val="tx1"/>
                </a:solidFill>
              </a:rPr>
              <a:t> Ara </a:t>
            </a:r>
            <a:r>
              <a:rPr lang="en-NZ" sz="1300" dirty="0" err="1">
                <a:solidFill>
                  <a:schemeClr val="tx1"/>
                </a:solidFill>
              </a:rPr>
              <a:t>Whakapiri</a:t>
            </a:r>
            <a:r>
              <a:rPr lang="en-NZ" sz="1300" dirty="0">
                <a:solidFill>
                  <a:schemeClr val="tx1"/>
                </a:solidFill>
              </a:rPr>
              <a:t> Guidelines</a:t>
            </a:r>
          </a:p>
          <a:p>
            <a:pPr>
              <a:lnSpc>
                <a:spcPct val="90000"/>
              </a:lnSpc>
            </a:pPr>
            <a:r>
              <a:rPr lang="en-NZ" sz="1300" dirty="0">
                <a:solidFill>
                  <a:schemeClr val="tx1"/>
                </a:solidFill>
              </a:rPr>
              <a:t>Prescribing medications relevant to palliative care when appropriate.  </a:t>
            </a:r>
          </a:p>
          <a:p>
            <a:pPr>
              <a:lnSpc>
                <a:spcPct val="90000"/>
              </a:lnSpc>
            </a:pPr>
            <a:r>
              <a:rPr lang="en-NZ" sz="1300" dirty="0">
                <a:solidFill>
                  <a:schemeClr val="tx1"/>
                </a:solidFill>
              </a:rPr>
              <a:t>Physical and Emotional support to the patient / family /whanau</a:t>
            </a:r>
          </a:p>
          <a:p>
            <a:pPr>
              <a:lnSpc>
                <a:spcPct val="90000"/>
              </a:lnSpc>
            </a:pPr>
            <a:r>
              <a:rPr lang="en-NZ" sz="1300" dirty="0">
                <a:solidFill>
                  <a:schemeClr val="tx1"/>
                </a:solidFill>
              </a:rPr>
              <a:t>Education to the patient / family/ whanau regarding medications/ caring for a dying person, manual handling / wound management/ Pressure area care. </a:t>
            </a:r>
          </a:p>
          <a:p>
            <a:pPr>
              <a:lnSpc>
                <a:spcPct val="90000"/>
              </a:lnSpc>
            </a:pPr>
            <a:r>
              <a:rPr lang="en-NZ" sz="1300" dirty="0">
                <a:solidFill>
                  <a:schemeClr val="tx1"/>
                </a:solidFill>
              </a:rPr>
              <a:t>Assist with discharge planning  and advanced planning as requested</a:t>
            </a:r>
          </a:p>
          <a:p>
            <a:pPr>
              <a:lnSpc>
                <a:spcPct val="90000"/>
              </a:lnSpc>
            </a:pPr>
            <a:r>
              <a:rPr lang="en-NZ" sz="1300" dirty="0">
                <a:solidFill>
                  <a:schemeClr val="tx1"/>
                </a:solidFill>
              </a:rPr>
              <a:t>Providing education and support to staff within COHSL</a:t>
            </a:r>
          </a:p>
          <a:p>
            <a:pPr>
              <a:lnSpc>
                <a:spcPct val="90000"/>
              </a:lnSpc>
            </a:pPr>
            <a:r>
              <a:rPr lang="en-NZ" sz="1300" dirty="0">
                <a:solidFill>
                  <a:schemeClr val="tx1"/>
                </a:solidFill>
              </a:rPr>
              <a:t>Liaising with other professionals involved in the patients care i.e. General Practitioner, District Nurses, Specialist services, NGO’s such as the Cancer Society or Hospice. Providing negotiation between primary and secondary care. </a:t>
            </a:r>
          </a:p>
          <a:p>
            <a:pPr>
              <a:lnSpc>
                <a:spcPct val="90000"/>
              </a:lnSpc>
            </a:pPr>
            <a:r>
              <a:rPr lang="en-NZ" sz="1300" dirty="0">
                <a:solidFill>
                  <a:schemeClr val="tx1"/>
                </a:solidFill>
              </a:rPr>
              <a:t>Utilising multiple modes of communication to ensure everyone involved in the patients care is kept informed and up to date.  </a:t>
            </a:r>
          </a:p>
        </p:txBody>
      </p:sp>
    </p:spTree>
    <p:extLst>
      <p:ext uri="{BB962C8B-B14F-4D97-AF65-F5344CB8AC3E}">
        <p14:creationId xmlns:p14="http://schemas.microsoft.com/office/powerpoint/2010/main" val="3423530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EAD7D-E8A4-B963-59EA-D3D8636B8917}"/>
              </a:ext>
            </a:extLst>
          </p:cNvPr>
          <p:cNvSpPr>
            <a:spLocks noGrp="1"/>
          </p:cNvSpPr>
          <p:nvPr>
            <p:ph type="title"/>
          </p:nvPr>
        </p:nvSpPr>
        <p:spPr>
          <a:xfrm>
            <a:off x="640290" y="685800"/>
            <a:ext cx="4818656" cy="4603749"/>
          </a:xfrm>
        </p:spPr>
        <p:txBody>
          <a:bodyPr>
            <a:normAutofit/>
          </a:bodyPr>
          <a:lstStyle/>
          <a:p>
            <a:pPr algn="r"/>
            <a:r>
              <a:rPr lang="en-NZ" sz="5200"/>
              <a:t>Palliative Care CNS Role</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84ADD6A-C576-66E6-7803-12645F769A51}"/>
              </a:ext>
            </a:extLst>
          </p:cNvPr>
          <p:cNvSpPr>
            <a:spLocks noGrp="1"/>
          </p:cNvSpPr>
          <p:nvPr>
            <p:ph idx="1"/>
          </p:nvPr>
        </p:nvSpPr>
        <p:spPr>
          <a:xfrm>
            <a:off x="6625651" y="0"/>
            <a:ext cx="5566349" cy="6705600"/>
          </a:xfrm>
        </p:spPr>
        <p:txBody>
          <a:bodyPr>
            <a:normAutofit lnSpcReduction="10000"/>
          </a:bodyPr>
          <a:lstStyle/>
          <a:p>
            <a:pPr>
              <a:lnSpc>
                <a:spcPct val="90000"/>
              </a:lnSpc>
            </a:pPr>
            <a:r>
              <a:rPr lang="en-NZ"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Rural communities’ health needs are often under-served, particularly in relation to accessing health services, especially for remote communities and rural Māori. With 19 percent of New Zealand population living in rural areas and of that 19% a higher percentage of Māori living in more rurally isolated areas. Access to timely, quality Palliative care is challenging.</a:t>
            </a:r>
          </a:p>
          <a:p>
            <a:pPr>
              <a:lnSpc>
                <a:spcPct val="90000"/>
              </a:lnSpc>
            </a:pPr>
            <a:r>
              <a:rPr lang="en-NZ"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Palliative care CNS  serve</a:t>
            </a:r>
            <a:r>
              <a:rPr lang="en-NZ"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s </a:t>
            </a:r>
            <a:r>
              <a:rPr lang="en-NZ"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rural Central Otago community  actioning two of the five rural health strategy priorities. By providing quality care closer to home and having a valued and flexible workforce.</a:t>
            </a:r>
          </a:p>
          <a:p>
            <a:pPr>
              <a:lnSpc>
                <a:spcPct val="90000"/>
              </a:lnSpc>
            </a:pPr>
            <a:r>
              <a:rPr lang="en-NZ"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The PCCNS role enables equitable care to be delivered to Palliative patients and therefore reduces avoidable hospital admissions.</a:t>
            </a:r>
          </a:p>
          <a:p>
            <a:pPr>
              <a:lnSpc>
                <a:spcPct val="90000"/>
              </a:lnSpc>
              <a:buFont typeface="Wingdings" panose="05000000000000000000" pitchFamily="2" charset="2"/>
              <a:buChar char="Ø"/>
            </a:pPr>
            <a:r>
              <a:rPr lang="en-NZ"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This role is very unique as th</a:t>
            </a:r>
            <a:r>
              <a:rPr lang="en-NZ" sz="1600" dirty="0">
                <a:solidFill>
                  <a:schemeClr val="tx1"/>
                </a:solidFill>
                <a:latin typeface="Calibri" panose="020F0502020204030204" pitchFamily="34" charset="0"/>
                <a:ea typeface="Calibri" panose="020F0502020204030204" pitchFamily="34" charset="0"/>
                <a:cs typeface="Times New Roman" panose="02020603050405020304" pitchFamily="18" charset="0"/>
              </a:rPr>
              <a:t>e PCCNS</a:t>
            </a:r>
            <a:r>
              <a:rPr lang="en-NZ"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works across both primary and secondary sectors often acting as the liaison or negotiator between services.   The role is multi-faceted and requires the ability to work autonomously, collegially and honestly while utilizing anatomy and physiology, pharmacology and clinical assessment skills as well as advanced palliative care knowledge.</a:t>
            </a:r>
          </a:p>
          <a:p>
            <a:pPr marL="0" indent="0">
              <a:lnSpc>
                <a:spcPct val="90000"/>
              </a:lnSpc>
              <a:buNone/>
            </a:pPr>
            <a:endParaRPr lang="en-NZ" sz="16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NZ"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Referrals are received via the District Nursing Service from GPs, Hospice and Specialists or Hospital Services</a:t>
            </a:r>
            <a:r>
              <a:rPr lang="en-NZ"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a:lnSpc>
                <a:spcPct val="90000"/>
              </a:lnSpc>
            </a:pPr>
            <a:endParaRPr lang="en-NZ" sz="13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en-NZ"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CNS attends MDT meetings in the Dunstan Hospital Ward and with the Hospice team to ensure facilitation of co-ordinated palliative care</a:t>
            </a:r>
            <a:r>
              <a:rPr lang="en-NZ" sz="13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a:lnSpc>
                <a:spcPct val="90000"/>
              </a:lnSpc>
            </a:pPr>
            <a:endParaRPr lang="en-NZ" sz="1300" dirty="0">
              <a:solidFill>
                <a:schemeClr val="tx1"/>
              </a:solidFill>
            </a:endParaRPr>
          </a:p>
        </p:txBody>
      </p:sp>
    </p:spTree>
    <p:extLst>
      <p:ext uri="{BB962C8B-B14F-4D97-AF65-F5344CB8AC3E}">
        <p14:creationId xmlns:p14="http://schemas.microsoft.com/office/powerpoint/2010/main" val="165707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509B08A-C1EC-478C-86AF-60ADE06D9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08727" y="4544291"/>
            <a:ext cx="4229534" cy="1764145"/>
          </a:xfrm>
        </p:spPr>
        <p:txBody>
          <a:bodyPr>
            <a:normAutofit fontScale="90000"/>
          </a:bodyPr>
          <a:lstStyle/>
          <a:p>
            <a:pPr algn="r"/>
            <a:r>
              <a:rPr lang="en-NZ" sz="4800" dirty="0"/>
              <a:t>My</a:t>
            </a:r>
            <a:br>
              <a:rPr lang="en-NZ" sz="4800" dirty="0"/>
            </a:br>
            <a:r>
              <a:rPr lang="en-NZ" sz="4800" dirty="0"/>
              <a:t>Background</a:t>
            </a:r>
          </a:p>
        </p:txBody>
      </p:sp>
      <p:sp>
        <p:nvSpPr>
          <p:cNvPr id="10" name="Rectangle 9">
            <a:extLst>
              <a:ext uri="{FF2B5EF4-FFF2-40B4-BE49-F238E27FC236}">
                <a16:creationId xmlns:a16="http://schemas.microsoft.com/office/drawing/2014/main" id="{221CC330-4259-4C32-BF8B-5FE13FFAB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6096001" cy="6858000"/>
          </a:xfrm>
          <a:prstGeom prst="rect">
            <a:avLst/>
          </a:prstGeom>
          <a:solidFill>
            <a:schemeClr val="bg2">
              <a:alpha val="97000"/>
            </a:schemeClr>
          </a:solidFill>
          <a:ln>
            <a:noFill/>
          </a:ln>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625651" y="685799"/>
            <a:ext cx="4878959" cy="5869983"/>
          </a:xfrm>
        </p:spPr>
        <p:txBody>
          <a:bodyPr>
            <a:normAutofit/>
          </a:bodyPr>
          <a:lstStyle/>
          <a:p>
            <a:pPr>
              <a:lnSpc>
                <a:spcPct val="90000"/>
              </a:lnSpc>
              <a:buFont typeface="Wingdings" panose="05000000000000000000" pitchFamily="2" charset="2"/>
              <a:buChar char="§"/>
            </a:pPr>
            <a:r>
              <a:rPr lang="en-NZ" sz="1900" dirty="0">
                <a:solidFill>
                  <a:schemeClr val="tx1"/>
                </a:solidFill>
              </a:rPr>
              <a:t>Graduated RGON 1990</a:t>
            </a:r>
          </a:p>
          <a:p>
            <a:pPr>
              <a:lnSpc>
                <a:spcPct val="90000"/>
              </a:lnSpc>
              <a:buFont typeface="Wingdings" panose="05000000000000000000" pitchFamily="2" charset="2"/>
              <a:buChar char="§"/>
            </a:pPr>
            <a:r>
              <a:rPr lang="en-NZ" sz="1900" dirty="0">
                <a:solidFill>
                  <a:schemeClr val="tx1"/>
                </a:solidFill>
              </a:rPr>
              <a:t>Surgical Nurse for 10 years</a:t>
            </a:r>
          </a:p>
          <a:p>
            <a:pPr>
              <a:lnSpc>
                <a:spcPct val="90000"/>
              </a:lnSpc>
              <a:buFont typeface="Wingdings" panose="05000000000000000000" pitchFamily="2" charset="2"/>
              <a:buChar char="§"/>
            </a:pPr>
            <a:r>
              <a:rPr lang="en-NZ" sz="1900" dirty="0">
                <a:solidFill>
                  <a:schemeClr val="tx1"/>
                </a:solidFill>
              </a:rPr>
              <a:t> District Nursing in </a:t>
            </a:r>
            <a:r>
              <a:rPr lang="en-NZ" sz="1900" dirty="0" err="1">
                <a:solidFill>
                  <a:schemeClr val="tx1"/>
                </a:solidFill>
              </a:rPr>
              <a:t>Kenepuru</a:t>
            </a:r>
            <a:r>
              <a:rPr lang="en-NZ" sz="1900" dirty="0">
                <a:solidFill>
                  <a:schemeClr val="tx1"/>
                </a:solidFill>
              </a:rPr>
              <a:t> and Kapiti (Wellington) for 9 years.</a:t>
            </a:r>
          </a:p>
          <a:p>
            <a:pPr>
              <a:lnSpc>
                <a:spcPct val="90000"/>
              </a:lnSpc>
              <a:buFont typeface="Wingdings" panose="05000000000000000000" pitchFamily="2" charset="2"/>
              <a:buChar char="§"/>
            </a:pPr>
            <a:r>
              <a:rPr lang="en-NZ" sz="1900" dirty="0">
                <a:solidFill>
                  <a:schemeClr val="tx1"/>
                </a:solidFill>
              </a:rPr>
              <a:t>Worked as a Palliative Care Co-ordinator for Mary Potter Hospice for 3 years</a:t>
            </a:r>
          </a:p>
          <a:p>
            <a:pPr>
              <a:lnSpc>
                <a:spcPct val="90000"/>
              </a:lnSpc>
              <a:buFont typeface="Wingdings" panose="05000000000000000000" pitchFamily="2" charset="2"/>
              <a:buChar char="§"/>
            </a:pPr>
            <a:r>
              <a:rPr lang="en-NZ" sz="1900" dirty="0">
                <a:solidFill>
                  <a:schemeClr val="tx1"/>
                </a:solidFill>
              </a:rPr>
              <a:t>Moved to Dunedin and worked in the Hospital Palliative Care Advisory Service for 3years as a PCNS before moving to Central Otago and taking up this role. </a:t>
            </a:r>
          </a:p>
          <a:p>
            <a:pPr>
              <a:lnSpc>
                <a:spcPct val="90000"/>
              </a:lnSpc>
              <a:buFont typeface="Wingdings" panose="05000000000000000000" pitchFamily="2" charset="2"/>
              <a:buChar char="§"/>
            </a:pPr>
            <a:r>
              <a:rPr lang="en-NZ" sz="1900" dirty="0">
                <a:solidFill>
                  <a:schemeClr val="tx1"/>
                </a:solidFill>
              </a:rPr>
              <a:t>Master of Nursing Degree 2018</a:t>
            </a:r>
          </a:p>
          <a:p>
            <a:pPr>
              <a:lnSpc>
                <a:spcPct val="90000"/>
              </a:lnSpc>
              <a:buFont typeface="Wingdings" panose="05000000000000000000" pitchFamily="2" charset="2"/>
              <a:buChar char="§"/>
            </a:pPr>
            <a:r>
              <a:rPr lang="en-NZ" sz="1900" dirty="0">
                <a:solidFill>
                  <a:schemeClr val="tx1"/>
                </a:solidFill>
              </a:rPr>
              <a:t>Nurse Prescriber 2021</a:t>
            </a:r>
          </a:p>
          <a:p>
            <a:pPr>
              <a:lnSpc>
                <a:spcPct val="90000"/>
              </a:lnSpc>
              <a:buFont typeface="Wingdings" panose="05000000000000000000" pitchFamily="2" charset="2"/>
              <a:buChar char="§"/>
            </a:pPr>
            <a:r>
              <a:rPr lang="en-NZ" sz="1900" dirty="0">
                <a:solidFill>
                  <a:schemeClr val="tx1"/>
                </a:solidFill>
              </a:rPr>
              <a:t>Mother of 2 adult girls, 3 grandchildren and 2 </a:t>
            </a:r>
            <a:r>
              <a:rPr lang="en-NZ" sz="1900" dirty="0" err="1">
                <a:solidFill>
                  <a:schemeClr val="tx1"/>
                </a:solidFill>
              </a:rPr>
              <a:t>Furkids</a:t>
            </a:r>
            <a:endParaRPr lang="en-NZ" sz="1900" dirty="0">
              <a:solidFill>
                <a:schemeClr val="tx1"/>
              </a:solidFill>
            </a:endParaRPr>
          </a:p>
        </p:txBody>
      </p:sp>
      <p:pic>
        <p:nvPicPr>
          <p:cNvPr id="1026" name="Picture 2">
            <a:extLst>
              <a:ext uri="{FF2B5EF4-FFF2-40B4-BE49-F238E27FC236}">
                <a16:creationId xmlns:a16="http://schemas.microsoft.com/office/drawing/2014/main" id="{9A9E15E7-B075-EE5A-DEF8-84FC94A49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290" y="836035"/>
            <a:ext cx="2544473" cy="232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653393C5-B028-8BC0-593C-9DB998FB1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415" y="1718107"/>
            <a:ext cx="1685798" cy="232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677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137B3-E7D1-A2B0-788E-7D95EFBA89B0}"/>
              </a:ext>
            </a:extLst>
          </p:cNvPr>
          <p:cNvSpPr>
            <a:spLocks noGrp="1"/>
          </p:cNvSpPr>
          <p:nvPr>
            <p:ph type="title"/>
          </p:nvPr>
        </p:nvSpPr>
        <p:spPr/>
        <p:txBody>
          <a:bodyPr/>
          <a:lstStyle/>
          <a:p>
            <a:r>
              <a:rPr lang="en-NZ" dirty="0"/>
              <a:t>Who can Be Seen?</a:t>
            </a:r>
          </a:p>
        </p:txBody>
      </p:sp>
      <p:pic>
        <p:nvPicPr>
          <p:cNvPr id="4" name="Content Placeholder 3">
            <a:extLst>
              <a:ext uri="{FF2B5EF4-FFF2-40B4-BE49-F238E27FC236}">
                <a16:creationId xmlns:a16="http://schemas.microsoft.com/office/drawing/2014/main" id="{403111FB-6319-5C90-3A0F-FAB3674D2439}"/>
              </a:ext>
            </a:extLst>
          </p:cNvPr>
          <p:cNvPicPr>
            <a:picLocks noGrp="1"/>
          </p:cNvPicPr>
          <p:nvPr>
            <p:ph idx="1"/>
          </p:nvPr>
        </p:nvPicPr>
        <p:blipFill>
          <a:blip r:embed="rId2" cstate="print"/>
          <a:stretch>
            <a:fillRect/>
          </a:stretch>
        </p:blipFill>
        <p:spPr>
          <a:xfrm>
            <a:off x="1103069" y="685800"/>
            <a:ext cx="7696687" cy="3614738"/>
          </a:xfrm>
          <a:prstGeom prst="rect">
            <a:avLst/>
          </a:prstGeom>
        </p:spPr>
      </p:pic>
    </p:spTree>
    <p:extLst>
      <p:ext uri="{BB962C8B-B14F-4D97-AF65-F5344CB8AC3E}">
        <p14:creationId xmlns:p14="http://schemas.microsoft.com/office/powerpoint/2010/main" val="2830622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51B32-567D-A875-370A-1CEBB9E06E0C}"/>
              </a:ext>
            </a:extLst>
          </p:cNvPr>
          <p:cNvSpPr>
            <a:spLocks noGrp="1"/>
          </p:cNvSpPr>
          <p:nvPr>
            <p:ph type="title"/>
          </p:nvPr>
        </p:nvSpPr>
        <p:spPr>
          <a:xfrm>
            <a:off x="1024128" y="585216"/>
            <a:ext cx="9720072" cy="1040384"/>
          </a:xfrm>
        </p:spPr>
        <p:txBody>
          <a:bodyPr/>
          <a:lstStyle/>
          <a:p>
            <a:r>
              <a:rPr lang="en-NZ" dirty="0"/>
              <a:t>Geographical area </a:t>
            </a:r>
          </a:p>
        </p:txBody>
      </p:sp>
      <p:pic>
        <p:nvPicPr>
          <p:cNvPr id="4" name="Content Placeholder 6">
            <a:extLst>
              <a:ext uri="{FF2B5EF4-FFF2-40B4-BE49-F238E27FC236}">
                <a16:creationId xmlns:a16="http://schemas.microsoft.com/office/drawing/2014/main" id="{0F6438FA-8AEE-BA85-12FF-6599BF845AD9}"/>
              </a:ext>
            </a:extLst>
          </p:cNvPr>
          <p:cNvPicPr>
            <a:picLocks noGrp="1" noChangeAspect="1"/>
          </p:cNvPicPr>
          <p:nvPr>
            <p:ph idx="1"/>
          </p:nvPr>
        </p:nvPicPr>
        <p:blipFill>
          <a:blip r:embed="rId2"/>
          <a:stretch>
            <a:fillRect/>
          </a:stretch>
        </p:blipFill>
        <p:spPr>
          <a:xfrm>
            <a:off x="2842411" y="1376218"/>
            <a:ext cx="4500499" cy="5310909"/>
          </a:xfrm>
        </p:spPr>
      </p:pic>
      <p:sp>
        <p:nvSpPr>
          <p:cNvPr id="3" name="TextBox 2">
            <a:extLst>
              <a:ext uri="{FF2B5EF4-FFF2-40B4-BE49-F238E27FC236}">
                <a16:creationId xmlns:a16="http://schemas.microsoft.com/office/drawing/2014/main" id="{8CA91A17-EFD7-0433-6FD2-7C3440948626}"/>
              </a:ext>
            </a:extLst>
          </p:cNvPr>
          <p:cNvSpPr txBox="1"/>
          <p:nvPr/>
        </p:nvSpPr>
        <p:spPr>
          <a:xfrm>
            <a:off x="8595376" y="2671265"/>
            <a:ext cx="2603715" cy="1754326"/>
          </a:xfrm>
          <a:prstGeom prst="rect">
            <a:avLst/>
          </a:prstGeom>
          <a:noFill/>
        </p:spPr>
        <p:txBody>
          <a:bodyPr wrap="square" rtlCol="0">
            <a:spAutoFit/>
          </a:bodyPr>
          <a:lstStyle/>
          <a:p>
            <a:r>
              <a:rPr lang="en-NZ" dirty="0"/>
              <a:t>Population of 26,000 which has increased by 5,000 since I began. </a:t>
            </a:r>
          </a:p>
          <a:p>
            <a:endParaRPr lang="en-NZ" dirty="0"/>
          </a:p>
          <a:p>
            <a:r>
              <a:rPr lang="en-NZ" dirty="0"/>
              <a:t> </a:t>
            </a:r>
            <a:r>
              <a:rPr lang="en-NZ" sz="1800" b="0" i="0" u="none" strike="noStrike" baseline="0" dirty="0">
                <a:solidFill>
                  <a:srgbClr val="000000"/>
                </a:solidFill>
                <a:latin typeface="Arial" panose="020B0604020202020204" pitchFamily="34" charset="0"/>
              </a:rPr>
              <a:t>9,968 km2 </a:t>
            </a:r>
            <a:endParaRPr lang="en-NZ" dirty="0"/>
          </a:p>
        </p:txBody>
      </p:sp>
    </p:spTree>
    <p:extLst>
      <p:ext uri="{BB962C8B-B14F-4D97-AF65-F5344CB8AC3E}">
        <p14:creationId xmlns:p14="http://schemas.microsoft.com/office/powerpoint/2010/main" val="563860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B93F8-FCF3-9205-B860-CE24CD9BF70B}"/>
              </a:ext>
            </a:extLst>
          </p:cNvPr>
          <p:cNvSpPr>
            <a:spLocks noGrp="1"/>
          </p:cNvSpPr>
          <p:nvPr>
            <p:ph type="title"/>
          </p:nvPr>
        </p:nvSpPr>
        <p:spPr>
          <a:xfrm flipV="1">
            <a:off x="1024128" y="539497"/>
            <a:ext cx="9720072" cy="45719"/>
          </a:xfrm>
        </p:spPr>
        <p:txBody>
          <a:bodyPr>
            <a:normAutofit fontScale="90000"/>
          </a:bodyPr>
          <a:lstStyle/>
          <a:p>
            <a:endParaRPr lang="en-NZ" dirty="0"/>
          </a:p>
        </p:txBody>
      </p:sp>
      <p:pic>
        <p:nvPicPr>
          <p:cNvPr id="7" name="Content Placeholder 6" descr="A body of water with mountains in the background&#10;&#10;Description automatically generated">
            <a:extLst>
              <a:ext uri="{FF2B5EF4-FFF2-40B4-BE49-F238E27FC236}">
                <a16:creationId xmlns:a16="http://schemas.microsoft.com/office/drawing/2014/main" id="{FBDC8256-1581-ED68-9C2F-8C50CDDF3D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98097" y="562356"/>
            <a:ext cx="5156888" cy="2575244"/>
          </a:xfrm>
        </p:spPr>
      </p:pic>
      <p:pic>
        <p:nvPicPr>
          <p:cNvPr id="13" name="Picture 12" descr="A river with a grassy area&#10;&#10;Description automatically generated with medium confidence">
            <a:extLst>
              <a:ext uri="{FF2B5EF4-FFF2-40B4-BE49-F238E27FC236}">
                <a16:creationId xmlns:a16="http://schemas.microsoft.com/office/drawing/2014/main" id="{542807F1-15AD-2FB2-F052-2F4B49D2B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83" y="3355109"/>
            <a:ext cx="4064000" cy="3048000"/>
          </a:xfrm>
          <a:prstGeom prst="rect">
            <a:avLst/>
          </a:prstGeom>
        </p:spPr>
      </p:pic>
      <p:pic>
        <p:nvPicPr>
          <p:cNvPr id="15" name="Picture 14" descr="A landscape with mountains in the background&#10;&#10;Description automatically generated">
            <a:extLst>
              <a:ext uri="{FF2B5EF4-FFF2-40B4-BE49-F238E27FC236}">
                <a16:creationId xmlns:a16="http://schemas.microsoft.com/office/drawing/2014/main" id="{FA79A86B-F19C-1D07-5F14-B4836A418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016" y="630239"/>
            <a:ext cx="5502401" cy="2575244"/>
          </a:xfrm>
          <a:prstGeom prst="rect">
            <a:avLst/>
          </a:prstGeom>
        </p:spPr>
      </p:pic>
      <p:pic>
        <p:nvPicPr>
          <p:cNvPr id="17" name="Picture 16" descr="A landscape with a road and trees&#10;&#10;Description automatically generated">
            <a:extLst>
              <a:ext uri="{FF2B5EF4-FFF2-40B4-BE49-F238E27FC236}">
                <a16:creationId xmlns:a16="http://schemas.microsoft.com/office/drawing/2014/main" id="{C4C2A484-4A50-2097-04C4-0A15D6331C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1091" y="3355109"/>
            <a:ext cx="3639128" cy="3048000"/>
          </a:xfrm>
          <a:prstGeom prst="rect">
            <a:avLst/>
          </a:prstGeom>
        </p:spPr>
      </p:pic>
      <p:pic>
        <p:nvPicPr>
          <p:cNvPr id="19" name="Picture 18" descr="A landscape with a lake and mountains in the background&#10;&#10;Description automatically generated">
            <a:extLst>
              <a:ext uri="{FF2B5EF4-FFF2-40B4-BE49-F238E27FC236}">
                <a16:creationId xmlns:a16="http://schemas.microsoft.com/office/drawing/2014/main" id="{A2E13B21-BA57-3595-1286-ED8F12293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527" y="3355109"/>
            <a:ext cx="4064000" cy="3048000"/>
          </a:xfrm>
          <a:prstGeom prst="rect">
            <a:avLst/>
          </a:prstGeom>
        </p:spPr>
      </p:pic>
    </p:spTree>
    <p:extLst>
      <p:ext uri="{BB962C8B-B14F-4D97-AF65-F5344CB8AC3E}">
        <p14:creationId xmlns:p14="http://schemas.microsoft.com/office/powerpoint/2010/main" val="346931278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390ad3f-de85-4bda-acf9-e8c2341b6fa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43859F0052494C973977457744FA9A" ma:contentTypeVersion="8" ma:contentTypeDescription="Create a new document." ma:contentTypeScope="" ma:versionID="7f67fbf216da9c932a4c445f61acae69">
  <xsd:schema xmlns:xsd="http://www.w3.org/2001/XMLSchema" xmlns:xs="http://www.w3.org/2001/XMLSchema" xmlns:p="http://schemas.microsoft.com/office/2006/metadata/properties" xmlns:ns3="4390ad3f-de85-4bda-acf9-e8c2341b6fa4" xmlns:ns4="398cead7-1641-406a-936b-dd2ac1fb3b02" targetNamespace="http://schemas.microsoft.com/office/2006/metadata/properties" ma:root="true" ma:fieldsID="93e36862b7863f292292a43c575648c5" ns3:_="" ns4:_="">
    <xsd:import namespace="4390ad3f-de85-4bda-acf9-e8c2341b6fa4"/>
    <xsd:import namespace="398cead7-1641-406a-936b-dd2ac1fb3b02"/>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90ad3f-de85-4bda-acf9-e8c2341b6f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8cead7-1641-406a-936b-dd2ac1fb3b0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AE9DE66-E531-496E-A863-2A626410D521}">
  <ds:schemaRefs>
    <ds:schemaRef ds:uri="http://schemas.microsoft.com/sharepoint/v3/contenttype/forms"/>
  </ds:schemaRefs>
</ds:datastoreItem>
</file>

<file path=customXml/itemProps2.xml><?xml version="1.0" encoding="utf-8"?>
<ds:datastoreItem xmlns:ds="http://schemas.openxmlformats.org/officeDocument/2006/customXml" ds:itemID="{EFD2DDFD-34F6-421A-88F7-E2E1639EC0E0}">
  <ds:schemaRefs>
    <ds:schemaRef ds:uri="http://purl.org/dc/elements/1.1/"/>
    <ds:schemaRef ds:uri="http://schemas.microsoft.com/office/2006/metadata/properties"/>
    <ds:schemaRef ds:uri="http://purl.org/dc/dcmitype/"/>
    <ds:schemaRef ds:uri="http://purl.org/dc/term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398cead7-1641-406a-936b-dd2ac1fb3b02"/>
    <ds:schemaRef ds:uri="4390ad3f-de85-4bda-acf9-e8c2341b6fa4"/>
  </ds:schemaRefs>
</ds:datastoreItem>
</file>

<file path=customXml/itemProps3.xml><?xml version="1.0" encoding="utf-8"?>
<ds:datastoreItem xmlns:ds="http://schemas.openxmlformats.org/officeDocument/2006/customXml" ds:itemID="{809414B4-A019-43B0-9DAE-CB1E1E8542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90ad3f-de85-4bda-acf9-e8c2341b6fa4"/>
    <ds:schemaRef ds:uri="398cead7-1641-406a-936b-dd2ac1fb3b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Slice</Template>
  <TotalTime>1676</TotalTime>
  <Words>2387</Words>
  <Application>Microsoft Office PowerPoint</Application>
  <PresentationFormat>Widescreen</PresentationFormat>
  <Paragraphs>184</Paragraphs>
  <Slides>28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Century Gothic</vt:lpstr>
      <vt:lpstr>MV Boli</vt:lpstr>
      <vt:lpstr>OpenSans</vt:lpstr>
      <vt:lpstr>Times New Roman</vt:lpstr>
      <vt:lpstr>Wingdings</vt:lpstr>
      <vt:lpstr>Wingdings 3</vt:lpstr>
      <vt:lpstr>Slice</vt:lpstr>
      <vt:lpstr>Rural Palliative  Care CNS</vt:lpstr>
      <vt:lpstr>GOALS </vt:lpstr>
      <vt:lpstr>ROLE DEVELOPEMENT</vt:lpstr>
      <vt:lpstr>Aims Of The Rural Palliative CNS Role</vt:lpstr>
      <vt:lpstr>Palliative Care CNS Role</vt:lpstr>
      <vt:lpstr>My Background</vt:lpstr>
      <vt:lpstr>Who can Be Seen?</vt:lpstr>
      <vt:lpstr>Geographical area </vt:lpstr>
      <vt:lpstr>PowerPoint Presentation</vt:lpstr>
      <vt:lpstr>Palliative SERVICES AVAILABLE IN Central Otago</vt:lpstr>
      <vt:lpstr>INITIATIVE IN CENTRAL OTAGO</vt:lpstr>
      <vt:lpstr>BENEFITS OF PRE-DRAWN sd/PRN s/cut MEDICATIONS</vt:lpstr>
      <vt:lpstr>Cons of predrawn medications</vt:lpstr>
      <vt:lpstr>PowerPoint Presentation</vt:lpstr>
      <vt:lpstr>Case Review </vt:lpstr>
      <vt:lpstr>medications</vt:lpstr>
      <vt:lpstr>SOCIAL: </vt:lpstr>
      <vt:lpstr>MAIN ISSUES: </vt:lpstr>
      <vt:lpstr>MANAGEMENT: </vt:lpstr>
      <vt:lpstr>Last days of life</vt:lpstr>
      <vt:lpstr>PowerPoint Presentation</vt:lpstr>
      <vt:lpstr>Case study 2</vt:lpstr>
      <vt:lpstr>CASE STUDY 2</vt:lpstr>
      <vt:lpstr>Management</vt:lpstr>
      <vt:lpstr>End OF Life Care</vt:lpstr>
      <vt:lpstr>PowerPoint Presentation</vt:lpstr>
      <vt:lpstr>Questions?</vt:lpstr>
      <vt:lpstr>REFERENCES</vt:lpstr>
    </vt:vector>
  </TitlesOfParts>
  <Company>Southern DHB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Palliative  Care CNS</dc:title>
  <dc:creator>Gayle McCormack</dc:creator>
  <cp:lastModifiedBy>Abby Earrey</cp:lastModifiedBy>
  <cp:revision>21</cp:revision>
  <dcterms:created xsi:type="dcterms:W3CDTF">2024-05-01T02:49:24Z</dcterms:created>
  <dcterms:modified xsi:type="dcterms:W3CDTF">2024-07-22T06:34:21Z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0x0101003243859F0052494C973977457744FA9A</vt:lpwstr>
  </property>
</Properties>
</file>